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2"/>
  </p:notesMasterIdLst>
  <p:sldIdLst>
    <p:sldId id="256" r:id="rId2"/>
    <p:sldId id="257" r:id="rId3"/>
    <p:sldId id="285" r:id="rId4"/>
    <p:sldId id="291" r:id="rId5"/>
    <p:sldId id="325" r:id="rId6"/>
    <p:sldId id="326" r:id="rId7"/>
    <p:sldId id="340" r:id="rId8"/>
    <p:sldId id="327" r:id="rId9"/>
    <p:sldId id="341" r:id="rId10"/>
    <p:sldId id="328" r:id="rId11"/>
    <p:sldId id="342" r:id="rId12"/>
    <p:sldId id="329" r:id="rId13"/>
    <p:sldId id="330" r:id="rId14"/>
    <p:sldId id="338" r:id="rId15"/>
    <p:sldId id="343" r:id="rId16"/>
    <p:sldId id="344" r:id="rId17"/>
    <p:sldId id="331" r:id="rId18"/>
    <p:sldId id="345" r:id="rId19"/>
    <p:sldId id="339" r:id="rId20"/>
    <p:sldId id="346" r:id="rId21"/>
    <p:sldId id="332" r:id="rId22"/>
    <p:sldId id="333" r:id="rId23"/>
    <p:sldId id="347" r:id="rId24"/>
    <p:sldId id="349" r:id="rId25"/>
    <p:sldId id="350" r:id="rId26"/>
    <p:sldId id="351" r:id="rId27"/>
    <p:sldId id="352" r:id="rId28"/>
    <p:sldId id="353" r:id="rId29"/>
    <p:sldId id="354" r:id="rId30"/>
    <p:sldId id="355" r:id="rId31"/>
    <p:sldId id="356" r:id="rId32"/>
    <p:sldId id="357" r:id="rId33"/>
    <p:sldId id="358" r:id="rId34"/>
    <p:sldId id="359" r:id="rId35"/>
    <p:sldId id="360" r:id="rId36"/>
    <p:sldId id="361" r:id="rId37"/>
    <p:sldId id="336" r:id="rId38"/>
    <p:sldId id="337" r:id="rId39"/>
    <p:sldId id="348" r:id="rId40"/>
    <p:sldId id="301" r:id="rId4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pos="551">
          <p15:clr>
            <a:srgbClr val="A4A3A4"/>
          </p15:clr>
        </p15:guide>
        <p15:guide id="4" pos="712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魏少杭" initials="魏少杭" lastIdx="1" clrIdx="0">
    <p:extLst>
      <p:ext uri="{19B8F6BF-5375-455C-9EA6-DF929625EA0E}">
        <p15:presenceInfo xmlns:p15="http://schemas.microsoft.com/office/powerpoint/2012/main" userId="魏少杭"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E6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42" autoAdjust="0"/>
    <p:restoredTop sz="66070" autoAdjust="0"/>
  </p:normalViewPr>
  <p:slideViewPr>
    <p:cSldViewPr snapToGrid="0">
      <p:cViewPr varScale="1">
        <p:scale>
          <a:sx n="63" d="100"/>
          <a:sy n="63" d="100"/>
        </p:scale>
        <p:origin x="1796" y="52"/>
      </p:cViewPr>
      <p:guideLst>
        <p:guide orient="horz" pos="2160"/>
        <p:guide pos="3840"/>
        <p:guide pos="551"/>
        <p:guide pos="7129"/>
      </p:guideLst>
    </p:cSldViewPr>
  </p:slideViewPr>
  <p:notesTextViewPr>
    <p:cViewPr>
      <p:scale>
        <a:sx n="66" d="100"/>
        <a:sy n="66" d="100"/>
      </p:scale>
      <p:origin x="0" y="0"/>
    </p:cViewPr>
  </p:notesTextViewPr>
  <p:sorterViewPr>
    <p:cViewPr>
      <p:scale>
        <a:sx n="66" d="100"/>
        <a:sy n="66" d="100"/>
      </p:scale>
      <p:origin x="0" y="-201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F3CA76-B799-4CDE-9068-35594054F5E9}" type="datetimeFigureOut">
              <a:rPr lang="zh-CN" altLang="en-US" smtClean="0"/>
              <a:pPr/>
              <a:t>2023/6/2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872012-16E0-4556-8392-F42A35F3BE0C}" type="slidenum">
              <a:rPr lang="zh-CN" altLang="en-US" smtClean="0"/>
              <a:pPr/>
              <a:t>‹#›</a:t>
            </a:fld>
            <a:endParaRPr lang="zh-CN" altLang="en-US"/>
          </a:p>
        </p:txBody>
      </p:sp>
    </p:spTree>
    <p:extLst>
      <p:ext uri="{BB962C8B-B14F-4D97-AF65-F5344CB8AC3E}">
        <p14:creationId xmlns:p14="http://schemas.microsoft.com/office/powerpoint/2010/main" val="429798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基于</a:t>
            </a:r>
            <a:r>
              <a:rPr lang="en-US" altLang="zh-CN" dirty="0" err="1"/>
              <a:t>bert</a:t>
            </a:r>
            <a:r>
              <a:rPr lang="zh-CN" altLang="en-US" dirty="0"/>
              <a:t>生成对抗样本</a:t>
            </a:r>
            <a:endParaRPr lang="en-US" altLang="zh-CN" dirty="0"/>
          </a:p>
        </p:txBody>
      </p:sp>
    </p:spTree>
    <p:extLst>
      <p:ext uri="{BB962C8B-B14F-4D97-AF65-F5344CB8AC3E}">
        <p14:creationId xmlns:p14="http://schemas.microsoft.com/office/powerpoint/2010/main" val="3323965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如图 所示，本项目提出的多维度图片评价器由一个主体模块和两个辅助模块组 成。主体模块从整体准确性维度出发，基于对比学习的思想，采用 </a:t>
            </a:r>
            <a:r>
              <a:rPr lang="en-US" altLang="zh-CN" dirty="0"/>
              <a:t>CLIP </a:t>
            </a:r>
            <a:r>
              <a:rPr lang="zh-CN" altLang="en-US" dirty="0"/>
              <a:t>预训练模型对 两张待比较图片 </a:t>
            </a:r>
            <a:r>
              <a:rPr lang="en-US" altLang="zh-CN" dirty="0"/>
              <a:t>Image 1 </a:t>
            </a:r>
            <a:r>
              <a:rPr lang="zh-CN" altLang="en-US" dirty="0"/>
              <a:t>和 </a:t>
            </a:r>
            <a:r>
              <a:rPr lang="en-US" altLang="zh-CN" dirty="0"/>
              <a:t>Image 2 </a:t>
            </a:r>
            <a:r>
              <a:rPr lang="zh-CN" altLang="en-US" dirty="0"/>
              <a:t>进行打分，得到 </a:t>
            </a:r>
            <a:r>
              <a:rPr lang="en-US" altLang="zh-CN" dirty="0"/>
              <a:t>CLIP-score </a:t>
            </a:r>
            <a:r>
              <a:rPr lang="zh-CN" altLang="en-US" dirty="0"/>
              <a:t>作为图片质量的主要评 价依据。辅助模块 </a:t>
            </a:r>
            <a:r>
              <a:rPr lang="en-US" altLang="zh-CN" dirty="0"/>
              <a:t>1 </a:t>
            </a:r>
            <a:r>
              <a:rPr lang="zh-CN" altLang="en-US" dirty="0"/>
              <a:t>从图片美观性维度出发，基于熵和复杂度，采用 </a:t>
            </a:r>
            <a:r>
              <a:rPr lang="en-US" altLang="zh-CN" dirty="0"/>
              <a:t>SVM </a:t>
            </a:r>
            <a:r>
              <a:rPr lang="zh-CN" altLang="en-US" dirty="0"/>
              <a:t>模型对 </a:t>
            </a:r>
            <a:r>
              <a:rPr lang="en-US" altLang="zh-CN" dirty="0"/>
              <a:t>Image 1 </a:t>
            </a:r>
            <a:r>
              <a:rPr lang="zh-CN" altLang="en-US" dirty="0"/>
              <a:t>和 </a:t>
            </a:r>
            <a:r>
              <a:rPr lang="en-US" altLang="zh-CN" dirty="0"/>
              <a:t>Image 2 </a:t>
            </a:r>
            <a:r>
              <a:rPr lang="zh-CN" altLang="en-US" dirty="0"/>
              <a:t>进行打分，得到 </a:t>
            </a:r>
            <a:r>
              <a:rPr lang="en-US" altLang="zh-CN" dirty="0"/>
              <a:t>CE-score</a:t>
            </a:r>
            <a:r>
              <a:rPr lang="zh-CN" altLang="en-US" dirty="0"/>
              <a:t>；辅助模块 </a:t>
            </a:r>
            <a:r>
              <a:rPr lang="en-US" altLang="zh-CN" dirty="0"/>
              <a:t>2 </a:t>
            </a:r>
            <a:r>
              <a:rPr lang="zh-CN" altLang="en-US" dirty="0"/>
              <a:t>从图片细节准确性维度出发，</a:t>
            </a:r>
            <a:r>
              <a:rPr lang="en-US" altLang="zh-CN" dirty="0"/>
              <a:t>VQA </a:t>
            </a:r>
            <a:r>
              <a:rPr lang="zh-CN" altLang="en-US" dirty="0"/>
              <a:t>模型对 </a:t>
            </a:r>
            <a:r>
              <a:rPr lang="en-US" altLang="zh-CN" dirty="0"/>
              <a:t>Image 2 </a:t>
            </a:r>
            <a:r>
              <a:rPr lang="zh-CN" altLang="en-US" dirty="0"/>
              <a:t>和 </a:t>
            </a:r>
            <a:r>
              <a:rPr lang="en-US" altLang="zh-CN" dirty="0"/>
              <a:t>Image 2 </a:t>
            </a:r>
            <a:r>
              <a:rPr lang="zh-CN" altLang="en-US" dirty="0"/>
              <a:t>进行打分，得到 </a:t>
            </a:r>
            <a:r>
              <a:rPr lang="en-US" altLang="zh-CN" dirty="0"/>
              <a:t>D-score</a:t>
            </a:r>
            <a:r>
              <a:rPr lang="zh-CN" altLang="en-US" dirty="0"/>
              <a:t>。辅助模块得分将作为图片质 量的次要评价依据，仅对主体模块得分进行小幅度修正。最终得分为 </a:t>
            </a:r>
            <a:r>
              <a:rPr lang="en-US" altLang="zh-CN" dirty="0"/>
              <a:t>CLIP-score</a:t>
            </a:r>
            <a:r>
              <a:rPr lang="zh-CN" altLang="en-US" dirty="0"/>
              <a:t>、</a:t>
            </a:r>
            <a:r>
              <a:rPr lang="en-US" altLang="zh-CN" dirty="0" err="1"/>
              <a:t>CEscore</a:t>
            </a:r>
            <a:r>
              <a:rPr lang="en-US" altLang="zh-CN" dirty="0"/>
              <a:t> </a:t>
            </a:r>
            <a:r>
              <a:rPr lang="zh-CN" altLang="en-US" dirty="0"/>
              <a:t>和 </a:t>
            </a:r>
            <a:r>
              <a:rPr lang="en-US" altLang="zh-CN" dirty="0"/>
              <a:t>D-score </a:t>
            </a:r>
            <a:r>
              <a:rPr lang="zh-CN" altLang="en-US" dirty="0"/>
              <a:t>的加权和，计算公式如下：</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915067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8755294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0961089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1326856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5796232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512923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5585888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3237061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3249371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100393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F9872012-16E0-4556-8392-F42A35F3BE0C}" type="slidenum">
              <a:rPr lang="zh-CN" altLang="en-US" smtClean="0"/>
              <a:pPr/>
              <a:t>2</a:t>
            </a:fld>
            <a:endParaRPr lang="zh-CN" altLang="en-US"/>
          </a:p>
        </p:txBody>
      </p:sp>
    </p:spTree>
    <p:extLst>
      <p:ext uri="{BB962C8B-B14F-4D97-AF65-F5344CB8AC3E}">
        <p14:creationId xmlns:p14="http://schemas.microsoft.com/office/powerpoint/2010/main" val="25514633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370999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1619748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947100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1834154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9184896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1852441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9502938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065095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9018063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2695808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pPr/>
              <a:t>4</a:t>
            </a:fld>
            <a:endParaRPr lang="zh-CN" altLang="en-US"/>
          </a:p>
        </p:txBody>
      </p:sp>
    </p:spTree>
    <p:extLst>
      <p:ext uri="{BB962C8B-B14F-4D97-AF65-F5344CB8AC3E}">
        <p14:creationId xmlns:p14="http://schemas.microsoft.com/office/powerpoint/2010/main" val="20923372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4204795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634507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1480614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1870551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7008657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pPr/>
              <a:t>40</a:t>
            </a:fld>
            <a:endParaRPr lang="zh-CN" altLang="en-US"/>
          </a:p>
        </p:txBody>
      </p:sp>
    </p:spTree>
    <p:extLst>
      <p:ext uri="{BB962C8B-B14F-4D97-AF65-F5344CB8AC3E}">
        <p14:creationId xmlns:p14="http://schemas.microsoft.com/office/powerpoint/2010/main" val="23006492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976755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153896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9856695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7854820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25863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716582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Ref idx="1001">
        <a:schemeClr val="bg1"/>
      </p:bgRef>
    </p:bg>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0A85244-8474-43F7-83A3-B98FF2C18C2B}" type="datetimeFigureOut">
              <a:rPr lang="zh-CN" altLang="en-US" smtClean="0"/>
              <a:pPr/>
              <a:t>2023/6/2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A85244-8474-43F7-83A3-B98FF2C18C2B}" type="datetimeFigureOut">
              <a:rPr lang="zh-CN" altLang="en-US" smtClean="0"/>
              <a:pPr/>
              <a:t>2023/6/2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bg>
      <p:bgRef idx="1001">
        <a:schemeClr val="bg1"/>
      </p:bgRef>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A85244-8474-43F7-83A3-B98FF2C18C2B}" type="datetimeFigureOut">
              <a:rPr lang="zh-CN" altLang="en-US" smtClean="0"/>
              <a:pPr/>
              <a:t>2023/6/2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A85244-8474-43F7-83A3-B98FF2C18C2B}" type="datetimeFigureOut">
              <a:rPr lang="zh-CN" altLang="en-US" smtClean="0"/>
              <a:pPr/>
              <a:t>2023/6/2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0A85244-8474-43F7-83A3-B98FF2C18C2B}" type="datetimeFigureOut">
              <a:rPr lang="zh-CN" altLang="en-US" smtClean="0"/>
              <a:pPr/>
              <a:t>2023/6/2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0A85244-8474-43F7-83A3-B98FF2C18C2B}" type="datetimeFigureOut">
              <a:rPr lang="zh-CN" altLang="en-US" smtClean="0"/>
              <a:pPr/>
              <a:t>2023/6/2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0A85244-8474-43F7-83A3-B98FF2C18C2B}" type="datetimeFigureOut">
              <a:rPr lang="zh-CN" altLang="en-US" smtClean="0"/>
              <a:pPr/>
              <a:t>2023/6/2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0A85244-8474-43F7-83A3-B98FF2C18C2B}" type="datetimeFigureOut">
              <a:rPr lang="zh-CN" altLang="en-US" smtClean="0"/>
              <a:pPr/>
              <a:t>2023/6/2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Ref idx="1001">
        <a:schemeClr val="bg1"/>
      </p:bgRef>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0A85244-8474-43F7-83A3-B98FF2C18C2B}" type="datetimeFigureOut">
              <a:rPr lang="zh-CN" altLang="en-US" smtClean="0"/>
              <a:pPr/>
              <a:t>2023/6/2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0A85244-8474-43F7-83A3-B98FF2C18C2B}" type="datetimeFigureOut">
              <a:rPr lang="zh-CN" altLang="en-US" smtClean="0"/>
              <a:pPr/>
              <a:t>2023/6/2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0A85244-8474-43F7-83A3-B98FF2C18C2B}" type="datetimeFigureOut">
              <a:rPr lang="zh-CN" altLang="en-US" smtClean="0"/>
              <a:pPr/>
              <a:t>2023/6/2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A85244-8474-43F7-83A3-B98FF2C18C2B}" type="datetimeFigureOut">
              <a:rPr lang="zh-CN" altLang="en-US" smtClean="0"/>
              <a:pPr/>
              <a:t>2023/6/2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C54F68-C83E-4C64-8DA0-E0B44EF8E0FF}"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3">
            <a:extLst>
              <a:ext uri="{FF2B5EF4-FFF2-40B4-BE49-F238E27FC236}">
                <a16:creationId xmlns:a16="http://schemas.microsoft.com/office/drawing/2014/main" id="{A87F6456-116A-498B-B62F-FDB85C7C7EA3}"/>
              </a:ext>
            </a:extLst>
          </p:cNvPr>
          <p:cNvSpPr/>
          <p:nvPr/>
        </p:nvSpPr>
        <p:spPr>
          <a:xfrm>
            <a:off x="0" y="2173931"/>
            <a:ext cx="12192000" cy="2138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sp>
        <p:nvSpPr>
          <p:cNvPr id="9" name="文本框 6">
            <a:extLst>
              <a:ext uri="{FF2B5EF4-FFF2-40B4-BE49-F238E27FC236}">
                <a16:creationId xmlns:a16="http://schemas.microsoft.com/office/drawing/2014/main" id="{DFA821F0-AA58-40CD-A80E-C92554B4C2F2}"/>
              </a:ext>
            </a:extLst>
          </p:cNvPr>
          <p:cNvSpPr txBox="1"/>
          <p:nvPr/>
        </p:nvSpPr>
        <p:spPr>
          <a:xfrm>
            <a:off x="748145" y="2544243"/>
            <a:ext cx="10410612" cy="1323439"/>
          </a:xfrm>
          <a:prstGeom prst="rect">
            <a:avLst/>
          </a:prstGeom>
          <a:noFill/>
        </p:spPr>
        <p:txBody>
          <a:bodyPr wrap="square" rtlCol="0">
            <a:spAutoFit/>
          </a:bodyPr>
          <a:lstStyle/>
          <a:p>
            <a:pPr algn="ctr"/>
            <a:r>
              <a:rPr lang="zh-CN" altLang="en-US" sz="4000" b="1" spc="300" dirty="0">
                <a:solidFill>
                  <a:schemeClr val="bg1"/>
                </a:solidFill>
                <a:effectLst>
                  <a:outerShdw blurRad="38100" dist="38100" dir="2700000" algn="tl">
                    <a:srgbClr val="000000">
                      <a:alpha val="43137"/>
                    </a:srgbClr>
                  </a:outerShdw>
                </a:effectLst>
                <a:latin typeface="Sitka Banner" panose="02000505000000020004" pitchFamily="2" charset="0"/>
              </a:rPr>
              <a:t>数据挖掘大作业汇报</a:t>
            </a:r>
            <a:br>
              <a:rPr lang="en-US" altLang="zh-CN" sz="4000" b="1" spc="300" dirty="0">
                <a:solidFill>
                  <a:schemeClr val="bg1"/>
                </a:solidFill>
                <a:effectLst>
                  <a:outerShdw blurRad="38100" dist="38100" dir="2700000" algn="tl">
                    <a:srgbClr val="000000">
                      <a:alpha val="43137"/>
                    </a:srgbClr>
                  </a:outerShdw>
                </a:effectLst>
                <a:latin typeface="Sitka Banner" panose="02000505000000020004" pitchFamily="2" charset="0"/>
              </a:rPr>
            </a:br>
            <a:r>
              <a:rPr lang="zh-CN" altLang="en-US" sz="4000" b="1" spc="300" dirty="0">
                <a:solidFill>
                  <a:schemeClr val="bg1"/>
                </a:solidFill>
                <a:effectLst>
                  <a:outerShdw blurRad="38100" dist="38100" dir="2700000" algn="tl">
                    <a:srgbClr val="000000">
                      <a:alpha val="43137"/>
                    </a:srgbClr>
                  </a:outerShdw>
                </a:effectLst>
                <a:latin typeface="Sitka Banner" panose="02000505000000020004" pitchFamily="2" charset="0"/>
              </a:rPr>
              <a:t>项目</a:t>
            </a:r>
            <a:r>
              <a:rPr lang="en-US" altLang="zh-CN" sz="4000" b="1" spc="300" dirty="0">
                <a:solidFill>
                  <a:schemeClr val="bg1"/>
                </a:solidFill>
                <a:effectLst>
                  <a:outerShdw blurRad="38100" dist="38100" dir="2700000" algn="tl">
                    <a:srgbClr val="000000">
                      <a:alpha val="43137"/>
                    </a:srgbClr>
                  </a:outerShdw>
                </a:effectLst>
                <a:latin typeface="Sitka Banner" panose="02000505000000020004" pitchFamily="2" charset="0"/>
              </a:rPr>
              <a:t>1</a:t>
            </a:r>
            <a:r>
              <a:rPr lang="zh-CN" altLang="en-US" sz="4000" b="1" spc="300" dirty="0">
                <a:solidFill>
                  <a:schemeClr val="bg1"/>
                </a:solidFill>
                <a:effectLst>
                  <a:outerShdw blurRad="38100" dist="38100" dir="2700000" algn="tl">
                    <a:srgbClr val="000000">
                      <a:alpha val="43137"/>
                    </a:srgbClr>
                  </a:outerShdw>
                </a:effectLst>
                <a:latin typeface="Sitka Banner" panose="02000505000000020004" pitchFamily="2" charset="0"/>
              </a:rPr>
              <a:t>：多维度图片评价器</a:t>
            </a:r>
          </a:p>
        </p:txBody>
      </p:sp>
      <p:sp>
        <p:nvSpPr>
          <p:cNvPr id="2" name="文本框 1">
            <a:extLst>
              <a:ext uri="{FF2B5EF4-FFF2-40B4-BE49-F238E27FC236}">
                <a16:creationId xmlns:a16="http://schemas.microsoft.com/office/drawing/2014/main" id="{2BB329D8-1152-9D6C-B6F9-8A94D82583A2}"/>
              </a:ext>
            </a:extLst>
          </p:cNvPr>
          <p:cNvSpPr txBox="1"/>
          <p:nvPr/>
        </p:nvSpPr>
        <p:spPr>
          <a:xfrm>
            <a:off x="4132729" y="4787152"/>
            <a:ext cx="3926542" cy="961289"/>
          </a:xfrm>
          <a:prstGeom prst="rect">
            <a:avLst/>
          </a:prstGeom>
          <a:noFill/>
        </p:spPr>
        <p:txBody>
          <a:bodyPr wrap="square" rtlCol="0">
            <a:spAutoFit/>
          </a:bodyPr>
          <a:lstStyle/>
          <a:p>
            <a:pPr algn="ctr">
              <a:lnSpc>
                <a:spcPct val="150000"/>
              </a:lnSpc>
            </a:pPr>
            <a:r>
              <a:rPr lang="zh-CN" altLang="en-US" sz="2000" b="1" dirty="0"/>
              <a:t>团队名称：主楼挖金</a:t>
            </a:r>
            <a:br>
              <a:rPr lang="en-US" altLang="zh-CN" sz="2000" b="1" dirty="0"/>
            </a:br>
            <a:r>
              <a:rPr lang="zh-CN" altLang="en-US" sz="2000" b="1" dirty="0"/>
              <a:t>团队成员：修曾琪 张家瑞 魏少杭</a:t>
            </a: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581555" cy="4589013"/>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复杂度衡量</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indent="304800" algn="just">
                  <a:lnSpc>
                    <a:spcPct val="150000"/>
                  </a:lnSpc>
                </a:pPr>
                <a:r>
                  <a:rPr lang="zh-CN" altLang="zh-CN" sz="1800" kern="100" dirty="0">
                    <a:solidFill>
                      <a:srgbClr val="FF0000"/>
                    </a:solidFill>
                    <a:effectLst/>
                    <a:latin typeface="Times New Roman" panose="02020603050405020304" pitchFamily="18" charset="0"/>
                    <a:ea typeface="宋体" panose="02010600030101010101" pitchFamily="2" charset="-122"/>
                  </a:rPr>
                  <a:t>熵（</a:t>
                </a:r>
                <a:r>
                  <a:rPr lang="en-US" altLang="zh-CN" sz="1800" kern="100" dirty="0">
                    <a:solidFill>
                      <a:srgbClr val="FF0000"/>
                    </a:solidFill>
                    <a:effectLst/>
                    <a:latin typeface="Times New Roman" panose="02020603050405020304" pitchFamily="18" charset="0"/>
                    <a:ea typeface="宋体" panose="02010600030101010101" pitchFamily="2" charset="-122"/>
                  </a:rPr>
                  <a:t>Entropy</a:t>
                </a:r>
                <a:r>
                  <a:rPr lang="zh-CN" altLang="zh-CN" sz="1800" kern="100" dirty="0">
                    <a:solidFill>
                      <a:srgbClr val="FF0000"/>
                    </a:solidFill>
                    <a:effectLst/>
                    <a:latin typeface="Times New Roman" panose="02020603050405020304" pitchFamily="18" charset="0"/>
                    <a:ea typeface="宋体" panose="02010600030101010101" pitchFamily="2" charset="-122"/>
                  </a:rPr>
                  <a:t>）可以用于计算一张图片的混乱程度，以描述图片的美观性和和谐性。</a:t>
                </a:r>
                <a:r>
                  <a:rPr lang="zh-CN" altLang="zh-CN" sz="1800" kern="100" dirty="0">
                    <a:effectLst/>
                    <a:latin typeface="Times New Roman" panose="02020603050405020304" pitchFamily="18" charset="0"/>
                    <a:ea typeface="宋体" panose="02010600030101010101" pitchFamily="2" charset="-122"/>
                  </a:rPr>
                  <a:t>对于一种概率分布</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𝑝</m:t>
                        </m:r>
                      </m:e>
                      <m:sub>
                        <m:r>
                          <a:rPr lang="en-US" altLang="zh-CN" sz="1800" i="1" kern="100">
                            <a:effectLst/>
                            <a:latin typeface="Cambria Math" panose="02040503050406030204" pitchFamily="18" charset="0"/>
                            <a:ea typeface="宋体" panose="02010600030101010101" pitchFamily="2" charset="-122"/>
                          </a:rPr>
                          <m:t>𝑖</m:t>
                        </m:r>
                      </m:sub>
                    </m:sSub>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𝑖</m:t>
                    </m:r>
                    <m:r>
                      <a:rPr lang="en-US" altLang="zh-CN" sz="1800" i="1" kern="100">
                        <a:effectLst/>
                        <a:latin typeface="Cambria Math" panose="02040503050406030204" pitchFamily="18" charset="0"/>
                        <a:ea typeface="宋体" panose="02010600030101010101" pitchFamily="2" charset="-122"/>
                      </a:rPr>
                      <m:t>=1,…,</m:t>
                    </m:r>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，其</a:t>
                </a:r>
                <a:r>
                  <a:rPr lang="zh-CN" altLang="zh-CN" sz="1800" kern="100" dirty="0">
                    <a:solidFill>
                      <a:srgbClr val="FF0000"/>
                    </a:solidFill>
                    <a:effectLst/>
                    <a:latin typeface="Times New Roman" panose="02020603050405020304" pitchFamily="18" charset="0"/>
                    <a:ea typeface="宋体" panose="02010600030101010101" pitchFamily="2" charset="-122"/>
                  </a:rPr>
                  <a:t>香农熵（</a:t>
                </a:r>
                <a:r>
                  <a:rPr lang="en-US" altLang="zh-CN" sz="1800" kern="100" dirty="0">
                    <a:solidFill>
                      <a:srgbClr val="FF0000"/>
                    </a:solidFill>
                    <a:effectLst/>
                    <a:latin typeface="Times New Roman" panose="02020603050405020304" pitchFamily="18" charset="0"/>
                    <a:ea typeface="宋体" panose="02010600030101010101" pitchFamily="2" charset="-122"/>
                  </a:rPr>
                  <a:t>Shannon entropy</a:t>
                </a:r>
                <a:r>
                  <a:rPr lang="zh-CN" altLang="zh-CN" sz="1800" kern="100" dirty="0">
                    <a:solidFill>
                      <a:srgbClr val="FF0000"/>
                    </a:solidFill>
                    <a:effectLst/>
                    <a:latin typeface="Times New Roman" panose="02020603050405020304" pitchFamily="18" charset="0"/>
                    <a:ea typeface="宋体" panose="02010600030101010101" pitchFamily="2" charset="-122"/>
                  </a:rPr>
                  <a:t>）</a:t>
                </a:r>
                <a14:m>
                  <m:oMath xmlns:m="http://schemas.openxmlformats.org/officeDocument/2006/math">
                    <m:r>
                      <a:rPr lang="en-US" altLang="zh-CN" sz="1800" i="1" kern="100">
                        <a:solidFill>
                          <a:srgbClr val="FF0000"/>
                        </a:solidFill>
                        <a:effectLst/>
                        <a:latin typeface="Cambria Math" panose="02040503050406030204" pitchFamily="18" charset="0"/>
                        <a:ea typeface="宋体" panose="02010600030101010101" pitchFamily="2" charset="-122"/>
                      </a:rPr>
                      <m:t>𝑆</m:t>
                    </m:r>
                    <m:r>
                      <a:rPr lang="en-US" altLang="zh-CN" sz="1800" i="1" kern="100">
                        <a:solidFill>
                          <a:srgbClr val="FF0000"/>
                        </a:solidFill>
                        <a:effectLst/>
                        <a:latin typeface="Cambria Math" panose="02040503050406030204" pitchFamily="18" charset="0"/>
                        <a:ea typeface="宋体" panose="02010600030101010101" pitchFamily="2" charset="-122"/>
                      </a:rPr>
                      <m:t>(</m:t>
                    </m:r>
                    <m:r>
                      <a:rPr lang="en-US" altLang="zh-CN" sz="1800" i="1" kern="100">
                        <a:solidFill>
                          <a:srgbClr val="FF0000"/>
                        </a:solidFill>
                        <a:effectLst/>
                        <a:latin typeface="Cambria Math" panose="02040503050406030204" pitchFamily="18" charset="0"/>
                        <a:ea typeface="宋体" panose="02010600030101010101" pitchFamily="2" charset="-122"/>
                      </a:rPr>
                      <m:t>𝑃</m:t>
                    </m:r>
                    <m:r>
                      <a:rPr lang="en-US" altLang="zh-CN" sz="1800" i="1" kern="100">
                        <a:solidFill>
                          <a:srgbClr val="FF0000"/>
                        </a:solidFill>
                        <a:effectLst/>
                        <a:latin typeface="Cambria Math" panose="02040503050406030204" pitchFamily="18" charset="0"/>
                        <a:ea typeface="宋体" panose="02010600030101010101" pitchFamily="2" charset="-122"/>
                      </a:rPr>
                      <m:t>)</m:t>
                    </m:r>
                  </m:oMath>
                </a14:m>
                <a:r>
                  <a:rPr lang="zh-CN" altLang="zh-CN" sz="1800" kern="100" dirty="0">
                    <a:solidFill>
                      <a:srgbClr val="FF0000"/>
                    </a:solidFill>
                    <a:effectLst/>
                    <a:latin typeface="Times New Roman" panose="02020603050405020304" pitchFamily="18" charset="0"/>
                    <a:ea typeface="宋体" panose="02010600030101010101" pitchFamily="2" charset="-122"/>
                  </a:rPr>
                  <a:t>和归一化香农熵（</a:t>
                </a:r>
                <a:r>
                  <a:rPr lang="en-US" altLang="zh-CN" sz="1800" kern="100" dirty="0">
                    <a:solidFill>
                      <a:srgbClr val="FF0000"/>
                    </a:solidFill>
                    <a:effectLst/>
                    <a:latin typeface="Times New Roman" panose="02020603050405020304" pitchFamily="18" charset="0"/>
                    <a:ea typeface="宋体" panose="02010600030101010101" pitchFamily="2" charset="-122"/>
                  </a:rPr>
                  <a:t>Normalized Shannon entropy</a:t>
                </a:r>
                <a:r>
                  <a:rPr lang="zh-CN" altLang="zh-CN" sz="1800" kern="100" dirty="0">
                    <a:solidFill>
                      <a:srgbClr val="FF0000"/>
                    </a:solidFill>
                    <a:effectLst/>
                    <a:latin typeface="Times New Roman" panose="02020603050405020304" pitchFamily="18" charset="0"/>
                    <a:ea typeface="宋体" panose="02010600030101010101" pitchFamily="2" charset="-122"/>
                  </a:rPr>
                  <a:t>）</a:t>
                </a:r>
                <a14:m>
                  <m:oMath xmlns:m="http://schemas.openxmlformats.org/officeDocument/2006/math">
                    <m:r>
                      <a:rPr lang="en-US" altLang="zh-CN" sz="1800" i="1" kern="100">
                        <a:solidFill>
                          <a:srgbClr val="FF0000"/>
                        </a:solidFill>
                        <a:effectLst/>
                        <a:latin typeface="Cambria Math" panose="02040503050406030204" pitchFamily="18" charset="0"/>
                        <a:ea typeface="宋体" panose="02010600030101010101" pitchFamily="2" charset="-122"/>
                      </a:rPr>
                      <m:t>𝐻</m:t>
                    </m:r>
                    <m:r>
                      <a:rPr lang="en-US" altLang="zh-CN" sz="1800" i="1" kern="100">
                        <a:solidFill>
                          <a:srgbClr val="FF0000"/>
                        </a:solidFill>
                        <a:effectLst/>
                        <a:latin typeface="Cambria Math" panose="02040503050406030204" pitchFamily="18" charset="0"/>
                        <a:ea typeface="宋体" panose="02010600030101010101" pitchFamily="2" charset="-122"/>
                      </a:rPr>
                      <m:t>(</m:t>
                    </m:r>
                    <m:r>
                      <a:rPr lang="en-US" altLang="zh-CN" sz="1800" i="1" kern="100">
                        <a:solidFill>
                          <a:srgbClr val="FF0000"/>
                        </a:solidFill>
                        <a:effectLst/>
                        <a:latin typeface="Cambria Math" panose="02040503050406030204" pitchFamily="18" charset="0"/>
                        <a:ea typeface="宋体" panose="02010600030101010101" pitchFamily="2" charset="-122"/>
                      </a:rPr>
                      <m:t>𝑃</m:t>
                    </m:r>
                    <m:r>
                      <a:rPr lang="en-US" altLang="zh-CN" sz="1800" i="1" kern="100">
                        <a:solidFill>
                          <a:srgbClr val="FF0000"/>
                        </a:solidFill>
                        <a:effectLst/>
                        <a:latin typeface="Cambria Math" panose="02040503050406030204" pitchFamily="18" charset="0"/>
                        <a:ea typeface="宋体" panose="02010600030101010101" pitchFamily="2" charset="-122"/>
                      </a:rPr>
                      <m:t>)</m:t>
                    </m:r>
                  </m:oMath>
                </a14:m>
                <a:r>
                  <a:rPr lang="zh-CN" altLang="zh-CN" sz="1800" kern="100" dirty="0">
                    <a:solidFill>
                      <a:srgbClr val="FF0000"/>
                    </a:solidFill>
                    <a:effectLst/>
                    <a:latin typeface="Times New Roman" panose="02020603050405020304" pitchFamily="18" charset="0"/>
                    <a:ea typeface="宋体" panose="02010600030101010101" pitchFamily="2" charset="-122"/>
                  </a:rPr>
                  <a:t>分别为：</a:t>
                </a:r>
                <a:endParaRPr lang="en-US"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14:m>
                  <m:oMathPara xmlns:m="http://schemas.openxmlformats.org/officeDocument/2006/math">
                    <m:oMathParaPr>
                      <m:jc m:val="centerGroup"/>
                    </m:oMathParaPr>
                    <m:oMath xmlns:m="http://schemas.openxmlformats.org/officeDocument/2006/math">
                      <m:r>
                        <a:rPr lang="en-US" altLang="zh-CN" sz="1800" i="1" kern="100" smtClean="0">
                          <a:effectLst/>
                          <a:latin typeface="Cambria Math" panose="02040503050406030204" pitchFamily="18" charset="0"/>
                          <a:ea typeface="宋体" panose="02010600030101010101" pitchFamily="2" charset="-122"/>
                        </a:rPr>
                        <m:t>𝑆</m:t>
                      </m:r>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𝑃</m:t>
                          </m:r>
                        </m:e>
                      </m:d>
                      <m:r>
                        <a:rPr lang="en-US" altLang="zh-CN" sz="1800" i="1" kern="100">
                          <a:effectLst/>
                          <a:latin typeface="Cambria Math" panose="02040503050406030204" pitchFamily="18" charset="0"/>
                          <a:ea typeface="宋体" panose="02010600030101010101" pitchFamily="2" charset="-122"/>
                        </a:rPr>
                        <m:t>=</m:t>
                      </m:r>
                      <m:nary>
                        <m:naryPr>
                          <m:chr m:val="∑"/>
                          <m:ctrlPr>
                            <a:rPr lang="zh-CN" altLang="zh-CN" sz="1800" i="1" kern="100">
                              <a:effectLst/>
                              <a:latin typeface="Cambria Math" panose="02040503050406030204" pitchFamily="18" charset="0"/>
                              <a:ea typeface="Cambria Math" panose="02040503050406030204" pitchFamily="18" charset="0"/>
                            </a:rPr>
                          </m:ctrlPr>
                        </m:naryPr>
                        <m:sub>
                          <m:r>
                            <a:rPr lang="en-US" altLang="zh-CN" sz="1800" i="1" kern="100">
                              <a:effectLst/>
                              <a:latin typeface="Cambria Math" panose="02040503050406030204" pitchFamily="18" charset="0"/>
                              <a:ea typeface="宋体" panose="02010600030101010101" pitchFamily="2" charset="-122"/>
                            </a:rPr>
                            <m:t>𝑖</m:t>
                          </m:r>
                          <m:r>
                            <a:rPr lang="en-US" altLang="zh-CN" sz="1800" i="1" kern="100">
                              <a:effectLst/>
                              <a:latin typeface="Cambria Math" panose="02040503050406030204" pitchFamily="18" charset="0"/>
                              <a:ea typeface="宋体" panose="02010600030101010101" pitchFamily="2" charset="-122"/>
                            </a:rPr>
                            <m:t>=1</m:t>
                          </m:r>
                        </m:sub>
                        <m:sup>
                          <m:r>
                            <a:rPr lang="en-US" altLang="zh-CN" sz="1800" i="1" kern="100">
                              <a:effectLst/>
                              <a:latin typeface="Cambria Math" panose="02040503050406030204" pitchFamily="18" charset="0"/>
                              <a:ea typeface="宋体" panose="02010600030101010101" pitchFamily="2" charset="-122"/>
                            </a:rPr>
                            <m:t>𝑛</m:t>
                          </m:r>
                        </m:sup>
                        <m:e>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𝑝</m:t>
                              </m:r>
                            </m:e>
                            <m:sub>
                              <m:r>
                                <a:rPr lang="en-US" altLang="zh-CN" sz="1800" i="1" kern="100">
                                  <a:effectLst/>
                                  <a:latin typeface="Cambria Math" panose="02040503050406030204" pitchFamily="18" charset="0"/>
                                  <a:ea typeface="宋体" panose="02010600030101010101" pitchFamily="2" charset="-122"/>
                                </a:rPr>
                                <m:t>𝑖</m:t>
                              </m:r>
                            </m:sub>
                          </m:sSub>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ln</m:t>
                              </m:r>
                            </m:fName>
                            <m:e>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1</m:t>
                                  </m:r>
                                </m:num>
                                <m:den>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𝑝</m:t>
                                      </m:r>
                                    </m:e>
                                    <m:sub>
                                      <m:r>
                                        <a:rPr lang="en-US" altLang="zh-CN" sz="1800" i="1" kern="100">
                                          <a:effectLst/>
                                          <a:latin typeface="Cambria Math" panose="02040503050406030204" pitchFamily="18" charset="0"/>
                                          <a:ea typeface="宋体" panose="02010600030101010101" pitchFamily="2" charset="-122"/>
                                        </a:rPr>
                                        <m:t>𝑖</m:t>
                                      </m:r>
                                    </m:sub>
                                  </m:sSub>
                                </m:den>
                              </m:f>
                            </m:e>
                          </m:func>
                        </m:e>
                      </m:nary>
                    </m:oMath>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𝐻</m:t>
                      </m:r>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𝑃</m:t>
                          </m:r>
                        </m:e>
                      </m:d>
                      <m:r>
                        <a:rPr lang="en-US" altLang="zh-CN" sz="1800" i="1" kern="100">
                          <a:effectLst/>
                          <a:latin typeface="Cambria Math" panose="02040503050406030204" pitchFamily="18" charset="0"/>
                          <a:ea typeface="宋体" panose="02010600030101010101" pitchFamily="2"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1</m:t>
                          </m:r>
                        </m:num>
                        <m:den>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ln</m:t>
                              </m:r>
                            </m:fName>
                            <m:e>
                              <m:r>
                                <a:rPr lang="en-US" altLang="zh-CN" sz="1800" i="1" kern="100">
                                  <a:effectLst/>
                                  <a:latin typeface="Cambria Math" panose="02040503050406030204" pitchFamily="18" charset="0"/>
                                  <a:ea typeface="宋体" panose="02010600030101010101" pitchFamily="2" charset="-122"/>
                                </a:rPr>
                                <m:t>𝑛</m:t>
                              </m:r>
                            </m:e>
                          </m:func>
                        </m:den>
                      </m:f>
                      <m:r>
                        <a:rPr lang="en-US" altLang="zh-CN" sz="1800" i="1" kern="100">
                          <a:effectLst/>
                          <a:latin typeface="Cambria Math" panose="02040503050406030204" pitchFamily="18" charset="0"/>
                          <a:ea typeface="宋体" panose="02010600030101010101" pitchFamily="2" charset="-122"/>
                        </a:rPr>
                        <m:t>𝑆</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oMath>
                  </m:oMathPara>
                </a14:m>
                <a:endParaRPr lang="zh-CN"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mc:Choice>
        <mc:Fallback xmlns="">
          <p:sp>
            <p:nvSpPr>
              <p:cNvPr id="2" name="TextBox 1">
                <a:extLst>
                  <a:ext uri="{FF2B5EF4-FFF2-40B4-BE49-F238E27FC236}">
                    <a16:creationId xmlns:a16="http://schemas.microsoft.com/office/drawing/2014/main" id="{85FAD118-3088-4569-B207-E5EA43BF7528}"/>
                  </a:ext>
                </a:extLst>
              </p:cNvPr>
              <p:cNvSpPr txBox="1">
                <a:spLocks noRot="1" noChangeAspect="1" noMove="1" noResize="1" noEditPoints="1" noAdjustHandles="1" noChangeArrowheads="1" noChangeShapeType="1" noTextEdit="1"/>
              </p:cNvSpPr>
              <p:nvPr/>
            </p:nvSpPr>
            <p:spPr>
              <a:xfrm>
                <a:off x="1238844" y="1040806"/>
                <a:ext cx="9581555" cy="4589013"/>
              </a:xfrm>
              <a:prstGeom prst="rect">
                <a:avLst/>
              </a:prstGeom>
              <a:blipFill>
                <a:blip r:embed="rId3"/>
                <a:stretch>
                  <a:fillRect l="-827" r="-57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921938811"/>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581555" cy="5116337"/>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复杂度衡量</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indent="304800" algn="just">
                  <a:lnSpc>
                    <a:spcPct val="150000"/>
                  </a:lnSpc>
                </a:pPr>
                <a:r>
                  <a:rPr lang="zh-CN" altLang="zh-CN" kern="100" dirty="0">
                    <a:latin typeface="Times New Roman" panose="02020603050405020304" pitchFamily="18" charset="0"/>
                    <a:ea typeface="宋体" panose="02010600030101010101" pitchFamily="2" charset="-122"/>
                  </a:rPr>
                  <a:t>对于概率分布</a:t>
                </a:r>
                <a14:m>
                  <m:oMath xmlns:m="http://schemas.openxmlformats.org/officeDocument/2006/math">
                    <m:r>
                      <a:rPr lang="en-US" altLang="zh-CN" i="1" kern="100">
                        <a:latin typeface="Cambria Math" panose="02040503050406030204" pitchFamily="18" charset="0"/>
                        <a:ea typeface="宋体" panose="02010600030101010101" pitchFamily="2" charset="-122"/>
                      </a:rPr>
                      <m:t>𝑃</m:t>
                    </m:r>
                  </m:oMath>
                </a14:m>
                <a:r>
                  <a:rPr lang="zh-CN" altLang="zh-CN" kern="100" dirty="0">
                    <a:latin typeface="Times New Roman" panose="02020603050405020304" pitchFamily="18" charset="0"/>
                    <a:ea typeface="宋体" panose="02010600030101010101" pitchFamily="2" charset="-122"/>
                  </a:rPr>
                  <a:t>，其</a:t>
                </a:r>
                <a:r>
                  <a:rPr lang="zh-CN" altLang="zh-CN" kern="100" dirty="0">
                    <a:solidFill>
                      <a:srgbClr val="FF0000"/>
                    </a:solidFill>
                    <a:latin typeface="Times New Roman" panose="02020603050405020304" pitchFamily="18" charset="0"/>
                    <a:ea typeface="宋体" panose="02010600030101010101" pitchFamily="2" charset="-122"/>
                  </a:rPr>
                  <a:t>统计复杂度（</a:t>
                </a:r>
                <a:r>
                  <a:rPr lang="en-US" altLang="zh-CN" kern="100" dirty="0">
                    <a:solidFill>
                      <a:srgbClr val="FF0000"/>
                    </a:solidFill>
                    <a:latin typeface="Times New Roman" panose="02020603050405020304" pitchFamily="18" charset="0"/>
                    <a:ea typeface="宋体" panose="02010600030101010101" pitchFamily="2" charset="-122"/>
                  </a:rPr>
                  <a:t>Statistical complexity</a:t>
                </a:r>
                <a:r>
                  <a:rPr lang="zh-CN" altLang="zh-CN" kern="100" dirty="0">
                    <a:solidFill>
                      <a:srgbClr val="FF0000"/>
                    </a:solidFill>
                    <a:latin typeface="Times New Roman" panose="02020603050405020304" pitchFamily="18" charset="0"/>
                    <a:ea typeface="宋体" panose="02010600030101010101" pitchFamily="2" charset="-122"/>
                  </a:rPr>
                  <a:t>）</a:t>
                </a:r>
                <a:r>
                  <a:rPr lang="zh-CN" altLang="zh-CN" kern="100" dirty="0">
                    <a:latin typeface="Times New Roman" panose="02020603050405020304" pitchFamily="18" charset="0"/>
                    <a:ea typeface="宋体" panose="02010600030101010101" pitchFamily="2" charset="-122"/>
                  </a:rPr>
                  <a:t>则表述为如下公式：</a:t>
                </a:r>
              </a:p>
              <a:p>
                <a:pPr indent="304800" algn="just">
                  <a:lnSpc>
                    <a:spcPct val="150000"/>
                  </a:lnSpc>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𝐶</m:t>
                      </m:r>
                      <m:d>
                        <m:dPr>
                          <m:ctrlPr>
                            <a:rPr lang="zh-CN" altLang="zh-CN" i="1">
                              <a:latin typeface="Cambria Math" panose="02040503050406030204" pitchFamily="18" charset="0"/>
                            </a:rPr>
                          </m:ctrlPr>
                        </m:dPr>
                        <m:e>
                          <m:r>
                            <a:rPr lang="en-US" altLang="zh-CN" i="1">
                              <a:latin typeface="Cambria Math" panose="02040503050406030204" pitchFamily="18" charset="0"/>
                            </a:rPr>
                            <m:t>𝑃</m:t>
                          </m:r>
                        </m:e>
                      </m:d>
                      <m:r>
                        <a:rPr lang="en-US" altLang="zh-CN" i="1">
                          <a:latin typeface="Cambria Math" panose="02040503050406030204" pitchFamily="18" charset="0"/>
                        </a:rPr>
                        <m:t>=</m:t>
                      </m:r>
                      <m:f>
                        <m:fPr>
                          <m:ctrlPr>
                            <a:rPr lang="zh-CN" altLang="zh-CN" i="1">
                              <a:latin typeface="Cambria Math" panose="02040503050406030204" pitchFamily="18" charset="0"/>
                            </a:rPr>
                          </m:ctrlPr>
                        </m:fPr>
                        <m:num>
                          <m:r>
                            <a:rPr lang="en-US" altLang="zh-CN" i="1">
                              <a:latin typeface="Cambria Math" panose="02040503050406030204" pitchFamily="18" charset="0"/>
                            </a:rPr>
                            <m:t>𝐷</m:t>
                          </m:r>
                          <m:r>
                            <a:rPr lang="en-US" altLang="zh-CN" i="1">
                              <a:latin typeface="Cambria Math" panose="02040503050406030204" pitchFamily="18" charset="0"/>
                            </a:rPr>
                            <m:t>(</m:t>
                          </m:r>
                          <m:r>
                            <a:rPr lang="en-US" altLang="zh-CN" i="1">
                              <a:latin typeface="Cambria Math" panose="02040503050406030204" pitchFamily="18" charset="0"/>
                            </a:rPr>
                            <m:t>𝑃</m:t>
                          </m:r>
                          <m:r>
                            <a:rPr lang="en-US" altLang="zh-CN" i="1">
                              <a:latin typeface="Cambria Math" panose="02040503050406030204" pitchFamily="18" charset="0"/>
                            </a:rPr>
                            <m:t>,</m:t>
                          </m:r>
                          <m:r>
                            <a:rPr lang="en-US" altLang="zh-CN" i="1">
                              <a:latin typeface="Cambria Math" panose="02040503050406030204" pitchFamily="18" charset="0"/>
                            </a:rPr>
                            <m:t>𝑈</m:t>
                          </m:r>
                          <m:r>
                            <a:rPr lang="en-US" altLang="zh-CN" i="1">
                              <a:latin typeface="Cambria Math" panose="02040503050406030204" pitchFamily="18" charset="0"/>
                            </a:rPr>
                            <m:t>)</m:t>
                          </m:r>
                          <m:r>
                            <a:rPr lang="en-US" altLang="zh-CN" i="1">
                              <a:latin typeface="Cambria Math" panose="02040503050406030204" pitchFamily="18" charset="0"/>
                            </a:rPr>
                            <m:t>𝐻</m:t>
                          </m:r>
                          <m:r>
                            <a:rPr lang="en-US" altLang="zh-CN" i="1">
                              <a:latin typeface="Cambria Math" panose="02040503050406030204" pitchFamily="18" charset="0"/>
                            </a:rPr>
                            <m:t>(</m:t>
                          </m:r>
                          <m:r>
                            <a:rPr lang="en-US" altLang="zh-CN" i="1">
                              <a:latin typeface="Cambria Math" panose="02040503050406030204" pitchFamily="18" charset="0"/>
                            </a:rPr>
                            <m:t>𝑃</m:t>
                          </m:r>
                          <m:r>
                            <a:rPr lang="en-US" altLang="zh-CN" i="1">
                              <a:latin typeface="Cambria Math" panose="02040503050406030204" pitchFamily="18" charset="0"/>
                            </a:rPr>
                            <m:t>)</m:t>
                          </m:r>
                        </m:num>
                        <m:den>
                          <m:sSup>
                            <m:sSupPr>
                              <m:ctrlPr>
                                <a:rPr lang="zh-CN" altLang="zh-CN" i="1">
                                  <a:latin typeface="Cambria Math" panose="02040503050406030204" pitchFamily="18" charset="0"/>
                                </a:rPr>
                              </m:ctrlPr>
                            </m:sSupPr>
                            <m:e>
                              <m:r>
                                <a:rPr lang="en-US" altLang="zh-CN" i="1">
                                  <a:latin typeface="Cambria Math" panose="02040503050406030204" pitchFamily="18" charset="0"/>
                                </a:rPr>
                                <m:t>𝐷</m:t>
                              </m:r>
                            </m:e>
                            <m:sup>
                              <m:r>
                                <a:rPr lang="en-US" altLang="zh-CN" i="1">
                                  <a:latin typeface="Cambria Math" panose="02040503050406030204" pitchFamily="18" charset="0"/>
                                </a:rPr>
                                <m:t>∗</m:t>
                              </m:r>
                            </m:sup>
                          </m:sSup>
                        </m:den>
                      </m:f>
                    </m:oMath>
                  </m:oMathPara>
                </a14:m>
                <a:endParaRPr lang="zh-CN" altLang="zh-CN" dirty="0"/>
              </a:p>
              <a:p>
                <a:pPr indent="304800" algn="just">
                  <a:lnSpc>
                    <a:spcPct val="150000"/>
                  </a:lnSpc>
                </a:pPr>
                <a14:m>
                  <m:oMathPara xmlns:m="http://schemas.openxmlformats.org/officeDocument/2006/math">
                    <m:oMathParaPr>
                      <m:jc m:val="centerGroup"/>
                    </m:oMathParaPr>
                    <m:oMath xmlns:m="http://schemas.openxmlformats.org/officeDocument/2006/math">
                      <m:r>
                        <a:rPr lang="en-US" altLang="zh-CN" i="1" kern="100">
                          <a:latin typeface="Cambria Math" panose="02040503050406030204" pitchFamily="18" charset="0"/>
                          <a:ea typeface="宋体" panose="02010600030101010101" pitchFamily="2" charset="-122"/>
                        </a:rPr>
                        <m:t>𝐶</m:t>
                      </m:r>
                      <m:d>
                        <m:dPr>
                          <m:ctrlPr>
                            <a:rPr lang="zh-CN" altLang="zh-CN" i="1" kern="100">
                              <a:latin typeface="Cambria Math" panose="02040503050406030204" pitchFamily="18" charset="0"/>
                              <a:ea typeface="Cambria Math" panose="02040503050406030204" pitchFamily="18" charset="0"/>
                            </a:rPr>
                          </m:ctrlPr>
                        </m:dPr>
                        <m:e>
                          <m:r>
                            <a:rPr lang="en-US" altLang="zh-CN" i="1" kern="100">
                              <a:latin typeface="Cambria Math" panose="02040503050406030204" pitchFamily="18" charset="0"/>
                              <a:ea typeface="宋体" panose="02010600030101010101" pitchFamily="2" charset="-122"/>
                            </a:rPr>
                            <m:t>𝑃</m:t>
                          </m:r>
                        </m:e>
                      </m:d>
                      <m:r>
                        <a:rPr lang="en-US" altLang="zh-CN" i="1" kern="100">
                          <a:latin typeface="Cambria Math" panose="02040503050406030204" pitchFamily="18" charset="0"/>
                          <a:ea typeface="宋体" panose="02010600030101010101" pitchFamily="2" charset="-122"/>
                        </a:rPr>
                        <m:t>=</m:t>
                      </m:r>
                      <m:f>
                        <m:fPr>
                          <m:ctrlPr>
                            <a:rPr lang="zh-CN" altLang="zh-CN" i="1" kern="100">
                              <a:latin typeface="Cambria Math" panose="02040503050406030204" pitchFamily="18" charset="0"/>
                              <a:ea typeface="Cambria Math" panose="02040503050406030204" pitchFamily="18" charset="0"/>
                            </a:rPr>
                          </m:ctrlPr>
                        </m:fPr>
                        <m:num>
                          <m:r>
                            <a:rPr lang="en-US" altLang="zh-CN" i="1" kern="100">
                              <a:latin typeface="Cambria Math" panose="02040503050406030204" pitchFamily="18" charset="0"/>
                              <a:ea typeface="宋体" panose="02010600030101010101" pitchFamily="2" charset="-122"/>
                            </a:rPr>
                            <m:t>𝐷</m:t>
                          </m:r>
                          <m:r>
                            <a:rPr lang="en-US" altLang="zh-CN" i="1" kern="100">
                              <a:latin typeface="Cambria Math" panose="02040503050406030204" pitchFamily="18" charset="0"/>
                              <a:ea typeface="宋体" panose="02010600030101010101" pitchFamily="2" charset="-122"/>
                            </a:rPr>
                            <m:t>(</m:t>
                          </m:r>
                          <m:r>
                            <a:rPr lang="en-US" altLang="zh-CN" i="1" kern="100">
                              <a:latin typeface="Cambria Math" panose="02040503050406030204" pitchFamily="18" charset="0"/>
                              <a:ea typeface="宋体" panose="02010600030101010101" pitchFamily="2" charset="-122"/>
                            </a:rPr>
                            <m:t>𝑃</m:t>
                          </m:r>
                          <m:r>
                            <a:rPr lang="en-US" altLang="zh-CN" i="1" kern="100">
                              <a:latin typeface="Cambria Math" panose="02040503050406030204" pitchFamily="18" charset="0"/>
                              <a:ea typeface="宋体" panose="02010600030101010101" pitchFamily="2" charset="-122"/>
                            </a:rPr>
                            <m:t>,</m:t>
                          </m:r>
                          <m:r>
                            <a:rPr lang="en-US" altLang="zh-CN" i="1" kern="100">
                              <a:latin typeface="Cambria Math" panose="02040503050406030204" pitchFamily="18" charset="0"/>
                              <a:ea typeface="宋体" panose="02010600030101010101" pitchFamily="2" charset="-122"/>
                            </a:rPr>
                            <m:t>𝑈</m:t>
                          </m:r>
                          <m:r>
                            <a:rPr lang="en-US" altLang="zh-CN" i="1" kern="100">
                              <a:latin typeface="Cambria Math" panose="02040503050406030204" pitchFamily="18" charset="0"/>
                              <a:ea typeface="宋体" panose="02010600030101010101" pitchFamily="2" charset="-122"/>
                            </a:rPr>
                            <m:t>)</m:t>
                          </m:r>
                          <m:r>
                            <a:rPr lang="en-US" altLang="zh-CN" i="1" kern="100">
                              <a:latin typeface="Cambria Math" panose="02040503050406030204" pitchFamily="18" charset="0"/>
                              <a:ea typeface="宋体" panose="02010600030101010101" pitchFamily="2" charset="-122"/>
                            </a:rPr>
                            <m:t>𝐻</m:t>
                          </m:r>
                          <m:r>
                            <a:rPr lang="en-US" altLang="zh-CN" i="1" kern="100">
                              <a:latin typeface="Cambria Math" panose="02040503050406030204" pitchFamily="18" charset="0"/>
                              <a:ea typeface="宋体" panose="02010600030101010101" pitchFamily="2" charset="-122"/>
                            </a:rPr>
                            <m:t>(</m:t>
                          </m:r>
                          <m:r>
                            <a:rPr lang="en-US" altLang="zh-CN" i="1" kern="100">
                              <a:latin typeface="Cambria Math" panose="02040503050406030204" pitchFamily="18" charset="0"/>
                              <a:ea typeface="宋体" panose="02010600030101010101" pitchFamily="2" charset="-122"/>
                            </a:rPr>
                            <m:t>𝑃</m:t>
                          </m:r>
                          <m:r>
                            <a:rPr lang="en-US" altLang="zh-CN" i="1" kern="100">
                              <a:latin typeface="Cambria Math" panose="02040503050406030204" pitchFamily="18" charset="0"/>
                              <a:ea typeface="宋体" panose="02010600030101010101" pitchFamily="2" charset="-122"/>
                            </a:rPr>
                            <m:t>)</m:t>
                          </m:r>
                        </m:num>
                        <m:den>
                          <m:sSup>
                            <m:sSupPr>
                              <m:ctrlPr>
                                <a:rPr lang="zh-CN" altLang="zh-CN" i="1" kern="100">
                                  <a:latin typeface="Cambria Math" panose="02040503050406030204" pitchFamily="18" charset="0"/>
                                  <a:ea typeface="Cambria Math" panose="02040503050406030204" pitchFamily="18" charset="0"/>
                                </a:rPr>
                              </m:ctrlPr>
                            </m:sSupPr>
                            <m:e>
                              <m:r>
                                <a:rPr lang="en-US" altLang="zh-CN" i="1" kern="100">
                                  <a:latin typeface="Cambria Math" panose="02040503050406030204" pitchFamily="18" charset="0"/>
                                  <a:ea typeface="宋体" panose="02010600030101010101" pitchFamily="2" charset="-122"/>
                                </a:rPr>
                                <m:t>𝐷</m:t>
                              </m:r>
                            </m:e>
                            <m:sup>
                              <m:r>
                                <a:rPr lang="en-US" altLang="zh-CN" i="1" kern="100">
                                  <a:latin typeface="Cambria Math" panose="02040503050406030204" pitchFamily="18" charset="0"/>
                                  <a:ea typeface="宋体" panose="02010600030101010101" pitchFamily="2" charset="-122"/>
                                </a:rPr>
                                <m:t>∗</m:t>
                              </m:r>
                            </m:sup>
                          </m:sSup>
                        </m:den>
                      </m:f>
                    </m:oMath>
                  </m:oMathPara>
                </a14:m>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r>
                  <a:rPr lang="zh-CN" altLang="zh-CN" sz="1800" kern="100" dirty="0">
                    <a:effectLst/>
                    <a:latin typeface="Times New Roman" panose="02020603050405020304" pitchFamily="18" charset="0"/>
                    <a:ea typeface="宋体" panose="02010600030101010101" pitchFamily="2" charset="-122"/>
                  </a:rPr>
                  <a:t>其中</a:t>
                </a:r>
                <a14:m>
                  <m:oMath xmlns:m="http://schemas.openxmlformats.org/officeDocument/2006/math">
                    <m:sSup>
                      <m:sSupPr>
                        <m:ctrlPr>
                          <a:rPr lang="zh-CN" altLang="zh-CN" sz="1800" i="1" kern="100">
                            <a:effectLst/>
                            <a:latin typeface="Cambria Math" panose="02040503050406030204" pitchFamily="18" charset="0"/>
                            <a:ea typeface="Cambria Math" panose="02040503050406030204" pitchFamily="18" charset="0"/>
                          </a:rPr>
                        </m:ctrlPr>
                      </m:sSupPr>
                      <m:e>
                        <m:r>
                          <a:rPr lang="en-US" altLang="zh-CN" sz="1800" i="1" kern="100">
                            <a:effectLst/>
                            <a:latin typeface="Cambria Math" panose="02040503050406030204" pitchFamily="18" charset="0"/>
                            <a:ea typeface="宋体" panose="02010600030101010101" pitchFamily="2" charset="-122"/>
                          </a:rPr>
                          <m:t>𝐷</m:t>
                        </m:r>
                      </m:e>
                      <m:sup>
                        <m:r>
                          <a:rPr lang="en-US" altLang="zh-CN" sz="1800" i="1" kern="100">
                            <a:effectLst/>
                            <a:latin typeface="Cambria Math" panose="02040503050406030204" pitchFamily="18" charset="0"/>
                            <a:ea typeface="宋体" panose="02010600030101010101" pitchFamily="2" charset="-122"/>
                          </a:rPr>
                          <m:t>∗</m:t>
                        </m:r>
                      </m:sup>
                    </m:sSup>
                  </m:oMath>
                </a14:m>
                <a:r>
                  <a:rPr lang="zh-CN" altLang="zh-CN" sz="1800" kern="100" dirty="0">
                    <a:effectLst/>
                    <a:latin typeface="Times New Roman" panose="02020603050405020304" pitchFamily="18" charset="0"/>
                    <a:ea typeface="宋体" panose="02010600030101010101" pitchFamily="2" charset="-122"/>
                  </a:rPr>
                  <a:t>为归一化常数</a:t>
                </a:r>
                <a14:m>
                  <m:oMath xmlns:m="http://schemas.openxmlformats.org/officeDocument/2006/math">
                    <m:r>
                      <a:rPr lang="zh-CN" altLang="en-US" sz="1800" i="1" kern="100">
                        <a:effectLst/>
                        <a:latin typeface="Cambria Math" panose="02040503050406030204" pitchFamily="18" charset="0"/>
                        <a:ea typeface="微软雅黑" panose="020B0503020204020204" pitchFamily="34" charset="-122"/>
                        <a:cs typeface="微软雅黑" panose="020B0503020204020204" pitchFamily="34"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1</m:t>
                        </m:r>
                      </m:num>
                      <m:den>
                        <m:r>
                          <a:rPr lang="en-US" altLang="zh-CN" sz="1800" i="1" kern="100">
                            <a:effectLst/>
                            <a:latin typeface="Cambria Math" panose="02040503050406030204" pitchFamily="18" charset="0"/>
                            <a:ea typeface="宋体" panose="02010600030101010101" pitchFamily="2" charset="-122"/>
                          </a:rPr>
                          <m:t>2</m:t>
                        </m:r>
                      </m:den>
                    </m:f>
                    <m:r>
                      <a:rPr lang="en-US" altLang="zh-CN" sz="1800" i="1" kern="100">
                        <a:effectLst/>
                        <a:latin typeface="Cambria Math" panose="02040503050406030204" pitchFamily="18" charset="0"/>
                        <a:ea typeface="宋体" panose="02010600030101010101" pitchFamily="2"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+1</m:t>
                        </m:r>
                      </m:num>
                      <m:den>
                        <m:r>
                          <a:rPr lang="en-US" altLang="zh-CN" sz="1800" i="1" kern="100">
                            <a:effectLst/>
                            <a:latin typeface="Cambria Math" panose="02040503050406030204" pitchFamily="18" charset="0"/>
                            <a:ea typeface="宋体" panose="02010600030101010101" pitchFamily="2" charset="-122"/>
                          </a:rPr>
                          <m:t>𝑛</m:t>
                        </m:r>
                      </m:den>
                    </m:f>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ln</m:t>
                        </m:r>
                      </m:fName>
                      <m:e>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+1</m:t>
                            </m:r>
                          </m:e>
                        </m:d>
                      </m:e>
                    </m:func>
                    <m:r>
                      <a:rPr lang="en-US" altLang="zh-CN" sz="1800" i="1" kern="100">
                        <a:effectLst/>
                        <a:latin typeface="Cambria Math" panose="02040503050406030204" pitchFamily="18" charset="0"/>
                        <a:ea typeface="宋体" panose="02010600030101010101" pitchFamily="2" charset="-122"/>
                      </a:rPr>
                      <m:t>+</m:t>
                    </m:r>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ln</m:t>
                        </m:r>
                      </m:fName>
                      <m:e>
                        <m:r>
                          <a:rPr lang="en-US" altLang="zh-CN" sz="1800" i="1" kern="100">
                            <a:effectLst/>
                            <a:latin typeface="Cambria Math" panose="02040503050406030204" pitchFamily="18" charset="0"/>
                            <a:ea typeface="宋体" panose="02010600030101010101" pitchFamily="2" charset="-122"/>
                          </a:rPr>
                          <m:t>𝑛</m:t>
                        </m:r>
                      </m:e>
                    </m:func>
                    <m:r>
                      <a:rPr lang="en-US" altLang="zh-CN" sz="1800" i="1" kern="100">
                        <a:effectLst/>
                        <a:latin typeface="Cambria Math" panose="02040503050406030204" pitchFamily="18" charset="0"/>
                        <a:ea typeface="宋体" panose="02010600030101010101" pitchFamily="2" charset="-122"/>
                      </a:rPr>
                      <m:t>−2</m:t>
                    </m:r>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ln</m:t>
                        </m:r>
                      </m:fName>
                      <m:e>
                        <m:r>
                          <a:rPr lang="en-US" altLang="zh-CN" sz="1800" i="1" kern="100">
                            <a:effectLst/>
                            <a:latin typeface="Cambria Math" panose="02040503050406030204" pitchFamily="18" charset="0"/>
                            <a:ea typeface="宋体" panose="02010600030101010101" pitchFamily="2" charset="-122"/>
                          </a:rPr>
                          <m:t>(2</m:t>
                        </m:r>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e>
                    </m:func>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𝐷</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𝑈</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为概率分布</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𝑃</m:t>
                    </m:r>
                  </m:oMath>
                </a14:m>
                <a:r>
                  <a:rPr lang="zh-CN" altLang="zh-CN" sz="1800" kern="100" dirty="0">
                    <a:effectLst/>
                    <a:latin typeface="Times New Roman" panose="02020603050405020304" pitchFamily="18" charset="0"/>
                    <a:ea typeface="宋体" panose="02010600030101010101" pitchFamily="2" charset="-122"/>
                  </a:rPr>
                  <a:t>与均匀分布</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𝑈</m:t>
                    </m:r>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𝑢</m:t>
                        </m:r>
                      </m:e>
                      <m:sub>
                        <m:r>
                          <a:rPr lang="en-US" altLang="zh-CN" sz="1800" i="1" kern="100">
                            <a:effectLst/>
                            <a:latin typeface="Cambria Math" panose="02040503050406030204" pitchFamily="18" charset="0"/>
                            <a:ea typeface="宋体" panose="02010600030101010101" pitchFamily="2" charset="-122"/>
                          </a:rPr>
                          <m:t>𝑖</m:t>
                        </m:r>
                      </m:sub>
                    </m:sSub>
                    <m:r>
                      <a:rPr lang="en-US" altLang="zh-CN" sz="1800" i="1" kern="100">
                        <a:effectLst/>
                        <a:latin typeface="Cambria Math" panose="02040503050406030204" pitchFamily="18" charset="0"/>
                        <a:ea typeface="宋体" panose="02010600030101010101" pitchFamily="2"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1</m:t>
                        </m:r>
                      </m:num>
                      <m:den>
                        <m:r>
                          <a:rPr lang="en-US" altLang="zh-CN" sz="1800" i="1" kern="100">
                            <a:effectLst/>
                            <a:latin typeface="Cambria Math" panose="02040503050406030204" pitchFamily="18" charset="0"/>
                            <a:ea typeface="宋体" panose="02010600030101010101" pitchFamily="2" charset="-122"/>
                          </a:rPr>
                          <m:t>𝑛</m:t>
                        </m:r>
                      </m:den>
                    </m:f>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𝑖</m:t>
                    </m:r>
                    <m:r>
                      <a:rPr lang="en-US" altLang="zh-CN" sz="1800" i="1" kern="100">
                        <a:effectLst/>
                        <a:latin typeface="Cambria Math" panose="02040503050406030204" pitchFamily="18" charset="0"/>
                        <a:ea typeface="宋体" panose="02010600030101010101" pitchFamily="2" charset="-122"/>
                      </a:rPr>
                      <m:t>=1,…,</m:t>
                    </m:r>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之间的</a:t>
                </a:r>
                <a:r>
                  <a:rPr lang="en-US" altLang="zh-CN" sz="1800" kern="100" dirty="0">
                    <a:effectLst/>
                    <a:latin typeface="Times New Roman" panose="02020603050405020304" pitchFamily="18" charset="0"/>
                    <a:ea typeface="宋体" panose="02010600030101010101" pitchFamily="2" charset="-122"/>
                  </a:rPr>
                  <a:t>JS</a:t>
                </a:r>
                <a:r>
                  <a:rPr lang="zh-CN" altLang="zh-CN" sz="1800" kern="100" dirty="0">
                    <a:effectLst/>
                    <a:latin typeface="Times New Roman" panose="02020603050405020304" pitchFamily="18" charset="0"/>
                    <a:ea typeface="宋体" panose="02010600030101010101" pitchFamily="2" charset="-122"/>
                  </a:rPr>
                  <a:t>散度：</a:t>
                </a:r>
              </a:p>
              <a:p>
                <a:pPr indent="304800" algn="just">
                  <a:lnSpc>
                    <a:spcPct val="150000"/>
                  </a:lnSpc>
                </a:pPr>
                <a14:m>
                  <m:oMathPara xmlns:m="http://schemas.openxmlformats.org/officeDocument/2006/math">
                    <m:oMathParaPr>
                      <m:jc m:val="centerGroup"/>
                    </m:oMathParaPr>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𝐷</m:t>
                      </m:r>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𝑈</m:t>
                          </m:r>
                        </m:e>
                      </m:d>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𝑆</m:t>
                      </m:r>
                      <m:d>
                        <m:dPr>
                          <m:ctrlPr>
                            <a:rPr lang="zh-CN" altLang="zh-CN" sz="1800" i="1" kern="100">
                              <a:effectLst/>
                              <a:latin typeface="Cambria Math" panose="02040503050406030204" pitchFamily="18" charset="0"/>
                              <a:ea typeface="Cambria Math" panose="02040503050406030204" pitchFamily="18" charset="0"/>
                            </a:rPr>
                          </m:ctrlPr>
                        </m:dPr>
                        <m:e>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𝑈</m:t>
                              </m:r>
                            </m:num>
                            <m:den>
                              <m:r>
                                <a:rPr lang="en-US" altLang="zh-CN" sz="1800" i="1" kern="100">
                                  <a:effectLst/>
                                  <a:latin typeface="Cambria Math" panose="02040503050406030204" pitchFamily="18" charset="0"/>
                                  <a:ea typeface="宋体" panose="02010600030101010101" pitchFamily="2" charset="-122"/>
                                </a:rPr>
                                <m:t>2</m:t>
                              </m:r>
                            </m:den>
                          </m:f>
                        </m:e>
                      </m:d>
                      <m:r>
                        <a:rPr lang="zh-CN" altLang="en-US" sz="1800" i="1" kern="100">
                          <a:effectLst/>
                          <a:latin typeface="Cambria Math" panose="02040503050406030204" pitchFamily="18" charset="0"/>
                          <a:ea typeface="微软雅黑" panose="020B0503020204020204" pitchFamily="34" charset="-122"/>
                          <a:cs typeface="微软雅黑" panose="020B0503020204020204" pitchFamily="34"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𝑆</m:t>
                          </m:r>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𝑃</m:t>
                              </m:r>
                            </m:e>
                          </m:d>
                        </m:num>
                        <m:den>
                          <m:r>
                            <a:rPr lang="en-US" altLang="zh-CN" sz="1800" i="1" kern="100">
                              <a:effectLst/>
                              <a:latin typeface="Cambria Math" panose="02040503050406030204" pitchFamily="18" charset="0"/>
                              <a:ea typeface="宋体" panose="02010600030101010101" pitchFamily="2" charset="-122"/>
                            </a:rPr>
                            <m:t>2</m:t>
                          </m:r>
                        </m:den>
                      </m:f>
                      <m:r>
                        <a:rPr lang="en-US" altLang="zh-CN" sz="1800" i="1" kern="100">
                          <a:effectLst/>
                          <a:latin typeface="Cambria Math" panose="02040503050406030204" pitchFamily="18" charset="0"/>
                          <a:ea typeface="宋体" panose="02010600030101010101" pitchFamily="2"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𝑆</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𝑈</m:t>
                          </m:r>
                          <m:r>
                            <a:rPr lang="en-US" altLang="zh-CN" sz="1800" i="1" kern="100">
                              <a:effectLst/>
                              <a:latin typeface="Cambria Math" panose="02040503050406030204" pitchFamily="18" charset="0"/>
                              <a:ea typeface="宋体" panose="02010600030101010101" pitchFamily="2" charset="-122"/>
                            </a:rPr>
                            <m:t>)</m:t>
                          </m:r>
                        </m:num>
                        <m:den>
                          <m:r>
                            <a:rPr lang="en-US" altLang="zh-CN" sz="1800" i="1" kern="100">
                              <a:effectLst/>
                              <a:latin typeface="Cambria Math" panose="02040503050406030204" pitchFamily="18" charset="0"/>
                              <a:ea typeface="宋体" panose="02010600030101010101" pitchFamily="2" charset="-122"/>
                            </a:rPr>
                            <m:t>2</m:t>
                          </m:r>
                        </m:den>
                      </m:f>
                    </m:oMath>
                  </m:oMathPara>
                </a14:m>
                <a:endParaRPr lang="zh-CN"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mc:Choice>
        <mc:Fallback xmlns="">
          <p:sp>
            <p:nvSpPr>
              <p:cNvPr id="2" name="TextBox 1">
                <a:extLst>
                  <a:ext uri="{FF2B5EF4-FFF2-40B4-BE49-F238E27FC236}">
                    <a16:creationId xmlns:a16="http://schemas.microsoft.com/office/drawing/2014/main" id="{85FAD118-3088-4569-B207-E5EA43BF7528}"/>
                  </a:ext>
                </a:extLst>
              </p:cNvPr>
              <p:cNvSpPr txBox="1">
                <a:spLocks noRot="1" noChangeAspect="1" noMove="1" noResize="1" noEditPoints="1" noAdjustHandles="1" noChangeArrowheads="1" noChangeShapeType="1" noTextEdit="1"/>
              </p:cNvSpPr>
              <p:nvPr/>
            </p:nvSpPr>
            <p:spPr>
              <a:xfrm>
                <a:off x="1238844" y="1040806"/>
                <a:ext cx="9581555" cy="5116337"/>
              </a:xfrm>
              <a:prstGeom prst="rect">
                <a:avLst/>
              </a:prstGeom>
              <a:blipFill>
                <a:blip r:embed="rId3"/>
                <a:stretch>
                  <a:fillRect l="-82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7947301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917"/>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3" name="文本框 2"/>
          <p:cNvSpPr txBox="1"/>
          <p:nvPr/>
        </p:nvSpPr>
        <p:spPr>
          <a:xfrm>
            <a:off x="-758781" y="1501348"/>
            <a:ext cx="5737094" cy="2646878"/>
          </a:xfrm>
          <a:prstGeom prst="rect">
            <a:avLst/>
          </a:prstGeom>
          <a:noFill/>
        </p:spPr>
        <p:txBody>
          <a:bodyPr wrap="square" rtlCol="0">
            <a:spAutoFit/>
          </a:bodyPr>
          <a:lstStyle/>
          <a:p>
            <a:pPr algn="ctr"/>
            <a:r>
              <a:rPr lang="en-US" altLang="zh-CN" sz="16600" b="1" spc="300" dirty="0">
                <a:solidFill>
                  <a:schemeClr val="bg1"/>
                </a:solidFill>
              </a:rPr>
              <a:t>P</a:t>
            </a:r>
            <a:r>
              <a:rPr lang="en-US" altLang="zh-CN" sz="9600" b="1" spc="300" dirty="0">
                <a:solidFill>
                  <a:schemeClr val="bg1"/>
                </a:solidFill>
              </a:rPr>
              <a:t>art</a:t>
            </a:r>
            <a:endParaRPr lang="zh-CN" altLang="en-US" sz="9600" b="1" spc="300" dirty="0">
              <a:solidFill>
                <a:schemeClr val="bg1"/>
              </a:solidFill>
            </a:endParaRPr>
          </a:p>
        </p:txBody>
      </p:sp>
      <p:grpSp>
        <p:nvGrpSpPr>
          <p:cNvPr id="8" name="组合 7"/>
          <p:cNvGrpSpPr/>
          <p:nvPr/>
        </p:nvGrpSpPr>
        <p:grpSpPr>
          <a:xfrm>
            <a:off x="3914074" y="2096314"/>
            <a:ext cx="1695279" cy="1510858"/>
            <a:chOff x="4436392" y="3027170"/>
            <a:chExt cx="720670" cy="642272"/>
          </a:xfrm>
        </p:grpSpPr>
        <p:sp>
          <p:nvSpPr>
            <p:cNvPr id="4" name="圆角矩形 3"/>
            <p:cNvSpPr/>
            <p:nvPr/>
          </p:nvSpPr>
          <p:spPr>
            <a:xfrm>
              <a:off x="4458288" y="302717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5400"/>
            </a:p>
          </p:txBody>
        </p:sp>
        <p:sp>
          <p:nvSpPr>
            <p:cNvPr id="5" name="文本框 4"/>
            <p:cNvSpPr txBox="1"/>
            <p:nvPr/>
          </p:nvSpPr>
          <p:spPr>
            <a:xfrm>
              <a:off x="4436392" y="3117145"/>
              <a:ext cx="720670" cy="471014"/>
            </a:xfrm>
            <a:prstGeom prst="rect">
              <a:avLst/>
            </a:prstGeom>
            <a:noFill/>
          </p:spPr>
          <p:txBody>
            <a:bodyPr wrap="square" rtlCol="0">
              <a:spAutoFit/>
            </a:bodyPr>
            <a:lstStyle/>
            <a:p>
              <a:pPr algn="ctr"/>
              <a:r>
                <a:rPr lang="en-US" altLang="zh-CN" sz="6600" b="1" dirty="0">
                  <a:solidFill>
                    <a:schemeClr val="bg1"/>
                  </a:solidFill>
                </a:rPr>
                <a:t>03</a:t>
              </a:r>
              <a:endParaRPr lang="zh-CN" altLang="en-US" sz="6600" b="1" dirty="0">
                <a:solidFill>
                  <a:schemeClr val="bg1"/>
                </a:solidFill>
              </a:endParaRPr>
            </a:p>
          </p:txBody>
        </p:sp>
      </p:grpSp>
      <p:sp>
        <p:nvSpPr>
          <p:cNvPr id="18" name="文本框 18">
            <a:extLst>
              <a:ext uri="{FF2B5EF4-FFF2-40B4-BE49-F238E27FC236}">
                <a16:creationId xmlns:a16="http://schemas.microsoft.com/office/drawing/2014/main" id="{07F078D0-1789-49E8-B807-F7BE7EA33E03}"/>
              </a:ext>
            </a:extLst>
          </p:cNvPr>
          <p:cNvSpPr txBox="1"/>
          <p:nvPr/>
        </p:nvSpPr>
        <p:spPr>
          <a:xfrm>
            <a:off x="5737094" y="2403758"/>
            <a:ext cx="5014608" cy="923330"/>
          </a:xfrm>
          <a:prstGeom prst="rect">
            <a:avLst/>
          </a:prstGeom>
          <a:noFill/>
        </p:spPr>
        <p:txBody>
          <a:bodyPr wrap="square" rtlCol="0">
            <a:spAutoFit/>
          </a:bodyPr>
          <a:lstStyle/>
          <a:p>
            <a:r>
              <a:rPr lang="zh-CN" altLang="en-US" sz="5400" b="1" spc="300" dirty="0">
                <a:solidFill>
                  <a:schemeClr val="tx1">
                    <a:lumMod val="75000"/>
                    <a:lumOff val="25000"/>
                  </a:schemeClr>
                </a:solidFill>
              </a:rPr>
              <a:t>方法流程</a:t>
            </a:r>
          </a:p>
        </p:txBody>
      </p:sp>
      <p:sp>
        <p:nvSpPr>
          <p:cNvPr id="6" name="文本框 5">
            <a:extLst>
              <a:ext uri="{FF2B5EF4-FFF2-40B4-BE49-F238E27FC236}">
                <a16:creationId xmlns:a16="http://schemas.microsoft.com/office/drawing/2014/main" id="{2C103FCB-67A3-838F-0E99-484237207E95}"/>
              </a:ext>
            </a:extLst>
          </p:cNvPr>
          <p:cNvSpPr txBox="1"/>
          <p:nvPr/>
        </p:nvSpPr>
        <p:spPr>
          <a:xfrm>
            <a:off x="6266949" y="3574930"/>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整体框架</a:t>
            </a:r>
          </a:p>
        </p:txBody>
      </p:sp>
      <p:sp>
        <p:nvSpPr>
          <p:cNvPr id="7" name="椭圆 6">
            <a:extLst>
              <a:ext uri="{FF2B5EF4-FFF2-40B4-BE49-F238E27FC236}">
                <a16:creationId xmlns:a16="http://schemas.microsoft.com/office/drawing/2014/main" id="{BD4CB5CE-C4B3-3C48-E525-8EAA9BBB6B0E}"/>
              </a:ext>
            </a:extLst>
          </p:cNvPr>
          <p:cNvSpPr/>
          <p:nvPr/>
        </p:nvSpPr>
        <p:spPr>
          <a:xfrm>
            <a:off x="5858359" y="3601720"/>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9">
            <a:extLst>
              <a:ext uri="{FF2B5EF4-FFF2-40B4-BE49-F238E27FC236}">
                <a16:creationId xmlns:a16="http://schemas.microsoft.com/office/drawing/2014/main" id="{EE376CB9-20CB-9523-36DF-8BA867702710}"/>
              </a:ext>
            </a:extLst>
          </p:cNvPr>
          <p:cNvSpPr txBox="1"/>
          <p:nvPr/>
        </p:nvSpPr>
        <p:spPr>
          <a:xfrm>
            <a:off x="6266949" y="4069928"/>
            <a:ext cx="4088014" cy="338554"/>
          </a:xfrm>
          <a:prstGeom prst="rect">
            <a:avLst/>
          </a:prstGeom>
          <a:noFill/>
        </p:spPr>
        <p:txBody>
          <a:bodyPr wrap="square" rtlCol="0">
            <a:spAutoFit/>
          </a:bodyPr>
          <a:lstStyle/>
          <a:p>
            <a:r>
              <a:rPr lang="zh-CN" altLang="en-US" sz="1600" dirty="0">
                <a:solidFill>
                  <a:schemeClr val="tx1">
                    <a:lumMod val="65000"/>
                    <a:lumOff val="35000"/>
                  </a:schemeClr>
                </a:solidFill>
              </a:rPr>
              <a:t>基于对比学习与</a:t>
            </a:r>
            <a:r>
              <a:rPr lang="en-US" altLang="zh-CN" sz="1600" dirty="0">
                <a:solidFill>
                  <a:schemeClr val="tx1">
                    <a:lumMod val="65000"/>
                    <a:lumOff val="35000"/>
                  </a:schemeClr>
                </a:solidFill>
              </a:rPr>
              <a:t>CLIPT</a:t>
            </a:r>
            <a:r>
              <a:rPr lang="zh-CN" altLang="en-US" sz="1600" dirty="0">
                <a:solidFill>
                  <a:schemeClr val="tx1">
                    <a:lumMod val="65000"/>
                    <a:lumOff val="35000"/>
                  </a:schemeClr>
                </a:solidFill>
              </a:rPr>
              <a:t>的主体模块</a:t>
            </a:r>
          </a:p>
        </p:txBody>
      </p:sp>
      <p:sp>
        <p:nvSpPr>
          <p:cNvPr id="10" name="椭圆 10">
            <a:extLst>
              <a:ext uri="{FF2B5EF4-FFF2-40B4-BE49-F238E27FC236}">
                <a16:creationId xmlns:a16="http://schemas.microsoft.com/office/drawing/2014/main" id="{6866D8A2-96F6-B73D-1213-CE89B06EB8A4}"/>
              </a:ext>
            </a:extLst>
          </p:cNvPr>
          <p:cNvSpPr/>
          <p:nvPr/>
        </p:nvSpPr>
        <p:spPr>
          <a:xfrm>
            <a:off x="5858359" y="4072988"/>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框 10">
            <a:extLst>
              <a:ext uri="{FF2B5EF4-FFF2-40B4-BE49-F238E27FC236}">
                <a16:creationId xmlns:a16="http://schemas.microsoft.com/office/drawing/2014/main" id="{4A9747DB-6CB4-379D-D46F-75B1124D4991}"/>
              </a:ext>
            </a:extLst>
          </p:cNvPr>
          <p:cNvSpPr txBox="1"/>
          <p:nvPr/>
        </p:nvSpPr>
        <p:spPr>
          <a:xfrm>
            <a:off x="6266949" y="4583813"/>
            <a:ext cx="3025332" cy="338554"/>
          </a:xfrm>
          <a:prstGeom prst="rect">
            <a:avLst/>
          </a:prstGeom>
          <a:noFill/>
        </p:spPr>
        <p:txBody>
          <a:bodyPr wrap="square" rtlCol="0">
            <a:spAutoFit/>
          </a:bodyPr>
          <a:lstStyle/>
          <a:p>
            <a:r>
              <a:rPr lang="zh-CN" altLang="en-US" sz="1600" dirty="0">
                <a:solidFill>
                  <a:schemeClr val="tx1">
                    <a:lumMod val="65000"/>
                    <a:lumOff val="35000"/>
                  </a:schemeClr>
                </a:solidFill>
              </a:rPr>
              <a:t>基于熵</a:t>
            </a:r>
            <a:r>
              <a:rPr lang="en-US" altLang="zh-CN" sz="1600" dirty="0">
                <a:solidFill>
                  <a:schemeClr val="tx1">
                    <a:lumMod val="65000"/>
                    <a:lumOff val="35000"/>
                  </a:schemeClr>
                </a:solidFill>
              </a:rPr>
              <a:t>-</a:t>
            </a:r>
            <a:r>
              <a:rPr lang="zh-CN" altLang="en-US" sz="1600" dirty="0">
                <a:solidFill>
                  <a:schemeClr val="tx1">
                    <a:lumMod val="65000"/>
                    <a:lumOff val="35000"/>
                  </a:schemeClr>
                </a:solidFill>
              </a:rPr>
              <a:t>复杂度的辅助模块</a:t>
            </a:r>
            <a:r>
              <a:rPr lang="en-US" altLang="zh-CN" sz="1600" dirty="0">
                <a:solidFill>
                  <a:schemeClr val="tx1">
                    <a:lumMod val="65000"/>
                    <a:lumOff val="35000"/>
                  </a:schemeClr>
                </a:solidFill>
              </a:rPr>
              <a:t>1</a:t>
            </a:r>
            <a:endParaRPr lang="zh-CN" altLang="en-US" sz="1600" dirty="0">
              <a:solidFill>
                <a:schemeClr val="tx1">
                  <a:lumMod val="65000"/>
                  <a:lumOff val="35000"/>
                </a:schemeClr>
              </a:solidFill>
            </a:endParaRPr>
          </a:p>
        </p:txBody>
      </p:sp>
      <p:sp>
        <p:nvSpPr>
          <p:cNvPr id="12" name="椭圆 11">
            <a:extLst>
              <a:ext uri="{FF2B5EF4-FFF2-40B4-BE49-F238E27FC236}">
                <a16:creationId xmlns:a16="http://schemas.microsoft.com/office/drawing/2014/main" id="{F64AC4DF-9122-329E-8713-D077E74E24D5}"/>
              </a:ext>
            </a:extLst>
          </p:cNvPr>
          <p:cNvSpPr/>
          <p:nvPr/>
        </p:nvSpPr>
        <p:spPr>
          <a:xfrm>
            <a:off x="5858359" y="4548785"/>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a:extLst>
              <a:ext uri="{FF2B5EF4-FFF2-40B4-BE49-F238E27FC236}">
                <a16:creationId xmlns:a16="http://schemas.microsoft.com/office/drawing/2014/main" id="{F0BE16E6-7252-3BF8-3641-ADD1AE069C1D}"/>
              </a:ext>
            </a:extLst>
          </p:cNvPr>
          <p:cNvSpPr txBox="1"/>
          <p:nvPr/>
        </p:nvSpPr>
        <p:spPr>
          <a:xfrm>
            <a:off x="6286111" y="5070355"/>
            <a:ext cx="3166808" cy="338554"/>
          </a:xfrm>
          <a:prstGeom prst="rect">
            <a:avLst/>
          </a:prstGeom>
          <a:noFill/>
        </p:spPr>
        <p:txBody>
          <a:bodyPr wrap="square" rtlCol="0">
            <a:spAutoFit/>
          </a:bodyPr>
          <a:lstStyle/>
          <a:p>
            <a:r>
              <a:rPr lang="zh-CN" altLang="zh-CN" sz="1600" dirty="0">
                <a:solidFill>
                  <a:schemeClr val="tx1">
                    <a:lumMod val="65000"/>
                    <a:lumOff val="35000"/>
                  </a:schemeClr>
                </a:solidFill>
              </a:rPr>
              <a:t>基于对象分析的辅助模块</a:t>
            </a:r>
            <a:r>
              <a:rPr lang="en-US" altLang="zh-CN" sz="1600" dirty="0">
                <a:solidFill>
                  <a:schemeClr val="tx1">
                    <a:lumMod val="65000"/>
                    <a:lumOff val="35000"/>
                  </a:schemeClr>
                </a:solidFill>
              </a:rPr>
              <a:t>2</a:t>
            </a:r>
            <a:endParaRPr lang="zh-CN" altLang="en-US" sz="1600" dirty="0">
              <a:solidFill>
                <a:schemeClr val="tx1">
                  <a:lumMod val="65000"/>
                  <a:lumOff val="35000"/>
                </a:schemeClr>
              </a:solidFill>
            </a:endParaRPr>
          </a:p>
        </p:txBody>
      </p:sp>
      <p:sp>
        <p:nvSpPr>
          <p:cNvPr id="14" name="椭圆 13">
            <a:extLst>
              <a:ext uri="{FF2B5EF4-FFF2-40B4-BE49-F238E27FC236}">
                <a16:creationId xmlns:a16="http://schemas.microsoft.com/office/drawing/2014/main" id="{C5E2ED5B-0344-5673-FA45-71186BC74151}"/>
              </a:ext>
            </a:extLst>
          </p:cNvPr>
          <p:cNvSpPr/>
          <p:nvPr/>
        </p:nvSpPr>
        <p:spPr>
          <a:xfrm>
            <a:off x="5877521" y="5097145"/>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extLst>
      <p:ext uri="{BB962C8B-B14F-4D97-AF65-F5344CB8AC3E}">
        <p14:creationId xmlns:p14="http://schemas.microsoft.com/office/powerpoint/2010/main" val="4154456029"/>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997825" y="759456"/>
            <a:ext cx="4307022" cy="580865"/>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整体框架</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p:txBody>
      </p:sp>
      <p:pic>
        <p:nvPicPr>
          <p:cNvPr id="3" name="图片 2">
            <a:extLst>
              <a:ext uri="{FF2B5EF4-FFF2-40B4-BE49-F238E27FC236}">
                <a16:creationId xmlns:a16="http://schemas.microsoft.com/office/drawing/2014/main" id="{F3416DCF-60C4-6F9B-E508-6D2C5118F11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3796" y="1390818"/>
            <a:ext cx="11240410" cy="5148705"/>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E232BE14-7CD9-74AF-DCEF-BCE9F2A447FF}"/>
                  </a:ext>
                </a:extLst>
              </p:cNvPr>
              <p:cNvSpPr txBox="1"/>
              <p:nvPr/>
            </p:nvSpPr>
            <p:spPr>
              <a:xfrm>
                <a:off x="2855955" y="1016210"/>
                <a:ext cx="7602495"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b="0" i="1" u="sng" smtClean="0">
                          <a:effectLst/>
                          <a:latin typeface="Cambria Math" panose="02040503050406030204" pitchFamily="18" charset="0"/>
                        </a:rPr>
                        <m:t>𝑓𝑖𝑛𝑎𝑙</m:t>
                      </m:r>
                      <m:r>
                        <a:rPr lang="zh-CN" altLang="en-US" b="0" i="1" u="sng">
                          <a:effectLst/>
                          <a:latin typeface="Cambria Math" panose="02040503050406030204" pitchFamily="18" charset="0"/>
                        </a:rPr>
                        <m:t> </m:t>
                      </m:r>
                      <m:r>
                        <a:rPr lang="zh-CN" altLang="en-US" b="0" i="1" u="sng">
                          <a:effectLst/>
                          <a:latin typeface="Cambria Math" panose="02040503050406030204" pitchFamily="18" charset="0"/>
                        </a:rPr>
                        <m:t>𝑠𝑐𝑜𝑟𝑒</m:t>
                      </m:r>
                      <m:r>
                        <a:rPr lang="zh-CN" altLang="en-US" b="0" i="1" u="sng">
                          <a:effectLst/>
                          <a:latin typeface="Cambria Math" panose="02040503050406030204" pitchFamily="18" charset="0"/>
                        </a:rPr>
                        <m:t>=0.95×</m:t>
                      </m:r>
                      <m:r>
                        <a:rPr lang="zh-CN" altLang="en-US" b="0" i="1" u="sng">
                          <a:effectLst/>
                          <a:latin typeface="Cambria Math" panose="02040503050406030204" pitchFamily="18" charset="0"/>
                        </a:rPr>
                        <m:t>𝐶𝐿𝐼𝑃</m:t>
                      </m:r>
                      <m:r>
                        <a:rPr lang="zh-CN" altLang="en-US" b="0" i="1" u="sng">
                          <a:effectLst/>
                          <a:latin typeface="Cambria Math" panose="02040503050406030204" pitchFamily="18" charset="0"/>
                        </a:rPr>
                        <m:t> </m:t>
                      </m:r>
                      <m:r>
                        <a:rPr lang="zh-CN" altLang="en-US" b="0" i="1" u="sng">
                          <a:effectLst/>
                          <a:latin typeface="Cambria Math" panose="02040503050406030204" pitchFamily="18" charset="0"/>
                        </a:rPr>
                        <m:t>𝑠𝑐𝑜𝑟𝑒</m:t>
                      </m:r>
                      <m:r>
                        <a:rPr lang="zh-CN" altLang="en-US" b="0" i="1" u="sng">
                          <a:effectLst/>
                          <a:latin typeface="Cambria Math" panose="02040503050406030204" pitchFamily="18" charset="0"/>
                        </a:rPr>
                        <m:t>+0.04×</m:t>
                      </m:r>
                      <m:r>
                        <a:rPr lang="zh-CN" altLang="en-US" b="0" i="1" u="sng">
                          <a:effectLst/>
                          <a:latin typeface="Cambria Math" panose="02040503050406030204" pitchFamily="18" charset="0"/>
                        </a:rPr>
                        <m:t>𝐶𝐸</m:t>
                      </m:r>
                      <m:r>
                        <a:rPr lang="zh-CN" altLang="en-US" b="0" i="1" u="sng">
                          <a:effectLst/>
                          <a:latin typeface="Cambria Math" panose="02040503050406030204" pitchFamily="18" charset="0"/>
                        </a:rPr>
                        <m:t> </m:t>
                      </m:r>
                      <m:r>
                        <a:rPr lang="zh-CN" altLang="en-US" b="0" i="1" u="sng">
                          <a:effectLst/>
                          <a:latin typeface="Cambria Math" panose="02040503050406030204" pitchFamily="18" charset="0"/>
                        </a:rPr>
                        <m:t>𝑠𝑐𝑜𝑟𝑒</m:t>
                      </m:r>
                      <m:r>
                        <a:rPr lang="zh-CN" altLang="en-US" b="0" i="1" u="sng">
                          <a:effectLst/>
                          <a:latin typeface="Cambria Math" panose="02040503050406030204" pitchFamily="18" charset="0"/>
                        </a:rPr>
                        <m:t>+0.01×</m:t>
                      </m:r>
                      <m:r>
                        <a:rPr lang="zh-CN" altLang="en-US" b="0" i="1" u="sng">
                          <a:effectLst/>
                          <a:latin typeface="Cambria Math" panose="02040503050406030204" pitchFamily="18" charset="0"/>
                        </a:rPr>
                        <m:t>𝐷</m:t>
                      </m:r>
                      <m:r>
                        <a:rPr lang="zh-CN" altLang="en-US" b="0" i="1" u="sng">
                          <a:effectLst/>
                          <a:latin typeface="Cambria Math" panose="02040503050406030204" pitchFamily="18" charset="0"/>
                        </a:rPr>
                        <m:t> </m:t>
                      </m:r>
                      <m:r>
                        <a:rPr lang="zh-CN" altLang="en-US" b="0" i="1" u="sng">
                          <a:effectLst/>
                          <a:latin typeface="Cambria Math" panose="02040503050406030204" pitchFamily="18" charset="0"/>
                        </a:rPr>
                        <m:t>𝑠𝑐𝑜𝑟𝑒</m:t>
                      </m:r>
                    </m:oMath>
                  </m:oMathPara>
                </a14:m>
                <a:endParaRPr lang="zh-CN" altLang="en-US" i="1" u="sng" dirty="0">
                  <a:effectLst/>
                </a:endParaRPr>
              </a:p>
            </p:txBody>
          </p:sp>
        </mc:Choice>
        <mc:Fallback xmlns="">
          <p:sp>
            <p:nvSpPr>
              <p:cNvPr id="6" name="文本框 5">
                <a:extLst>
                  <a:ext uri="{FF2B5EF4-FFF2-40B4-BE49-F238E27FC236}">
                    <a16:creationId xmlns:a16="http://schemas.microsoft.com/office/drawing/2014/main" id="{E232BE14-7CD9-74AF-DCEF-BCE9F2A447FF}"/>
                  </a:ext>
                </a:extLst>
              </p:cNvPr>
              <p:cNvSpPr txBox="1">
                <a:spLocks noRot="1" noChangeAspect="1" noMove="1" noResize="1" noEditPoints="1" noAdjustHandles="1" noChangeArrowheads="1" noChangeShapeType="1" noTextEdit="1"/>
              </p:cNvSpPr>
              <p:nvPr/>
            </p:nvSpPr>
            <p:spPr>
              <a:xfrm>
                <a:off x="2855955" y="1016210"/>
                <a:ext cx="7602495" cy="369332"/>
              </a:xfrm>
              <a:prstGeom prst="rect">
                <a:avLst/>
              </a:prstGeom>
              <a:blipFill>
                <a:blip r:embed="rId4"/>
                <a:stretch>
                  <a:fillRect b="-1500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089368358"/>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10353081" cy="2671244"/>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基于对比学习与</a:t>
            </a: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CLIP</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的主体模块</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对于文生图模型图片质量评价任务，我们将好图片视为对比学习中的正样本，将坏图片视为负样本，将描述文本</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视为锚点。我们希望判断一张图片是否符合</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，即在对比学习中将好图片与</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之间的距离拉近，坏图片与</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之间的距离拉远。如本报告前文所述，</a:t>
            </a:r>
            <a:r>
              <a:rPr lang="en-US" altLang="zh-CN" sz="1800" kern="100" dirty="0" err="1">
                <a:effectLst/>
                <a:latin typeface="Times New Roman" panose="02020603050405020304" pitchFamily="18" charset="0"/>
                <a:ea typeface="宋体" panose="02010600030101010101" pitchFamily="2" charset="-122"/>
              </a:rPr>
              <a:t>InfoNCE</a:t>
            </a:r>
            <a:r>
              <a:rPr lang="zh-CN" altLang="zh-CN" sz="1800" kern="100" dirty="0">
                <a:effectLst/>
                <a:latin typeface="Times New Roman" panose="02020603050405020304" pitchFamily="18" charset="0"/>
                <a:ea typeface="宋体" panose="02010600030101010101" pitchFamily="2" charset="-122"/>
              </a:rPr>
              <a:t>损失优化过程实质上就是提升正样本对（</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和正样本）的互信息的下限，这与我们希望拉近正样本对之间的距离的愿望是一致的。</a:t>
            </a:r>
          </a:p>
        </p:txBody>
      </p:sp>
    </p:spTree>
    <p:extLst>
      <p:ext uri="{BB962C8B-B14F-4D97-AF65-F5344CB8AC3E}">
        <p14:creationId xmlns:p14="http://schemas.microsoft.com/office/powerpoint/2010/main" val="1177472024"/>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91C99E9-38F9-0F33-B4CC-C5F001DD5B97}"/>
              </a:ext>
            </a:extLst>
          </p:cNvPr>
          <p:cNvPicPr>
            <a:picLocks noChangeAspect="1"/>
          </p:cNvPicPr>
          <p:nvPr/>
        </p:nvPicPr>
        <p:blipFill rotWithShape="1">
          <a:blip r:embed="rId3"/>
          <a:srcRect l="10130" t="3387"/>
          <a:stretch/>
        </p:blipFill>
        <p:spPr>
          <a:xfrm>
            <a:off x="937875" y="1623224"/>
            <a:ext cx="8244527" cy="3856316"/>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10353081" cy="1687963"/>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基于对比学习与</a:t>
            </a: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CLIP</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的主体模块</a:t>
            </a:r>
            <a:endParaRPr lang="en-US" altLang="zh-CN" sz="2400" b="1" dirty="0">
              <a:solidFill>
                <a:prstClr val="black"/>
              </a:solidFill>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微调阶段</a:t>
            </a:r>
            <a:endParaRPr lang="en-US" altLang="zh-CN" sz="2400" b="1" dirty="0">
              <a:solidFill>
                <a:prstClr val="black"/>
              </a:solidFill>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p:txBody>
      </p:sp>
      <p:sp>
        <p:nvSpPr>
          <p:cNvPr id="6" name="椭圆 5">
            <a:extLst>
              <a:ext uri="{FF2B5EF4-FFF2-40B4-BE49-F238E27FC236}">
                <a16:creationId xmlns:a16="http://schemas.microsoft.com/office/drawing/2014/main" id="{30D40651-7822-0FF6-A3A3-4F0BC4033053}"/>
              </a:ext>
            </a:extLst>
          </p:cNvPr>
          <p:cNvSpPr/>
          <p:nvPr/>
        </p:nvSpPr>
        <p:spPr>
          <a:xfrm>
            <a:off x="5607050" y="2728769"/>
            <a:ext cx="1517650" cy="1817831"/>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连接符: 肘形 7">
            <a:extLst>
              <a:ext uri="{FF2B5EF4-FFF2-40B4-BE49-F238E27FC236}">
                <a16:creationId xmlns:a16="http://schemas.microsoft.com/office/drawing/2014/main" id="{59609192-B22C-9AE1-7EED-177AFB47EDF7}"/>
              </a:ext>
            </a:extLst>
          </p:cNvPr>
          <p:cNvCxnSpPr>
            <a:stCxn id="6" idx="4"/>
          </p:cNvCxnSpPr>
          <p:nvPr/>
        </p:nvCxnSpPr>
        <p:spPr>
          <a:xfrm rot="16200000" flipH="1">
            <a:off x="7654925" y="3257550"/>
            <a:ext cx="457200" cy="3035300"/>
          </a:xfrm>
          <a:prstGeom prst="bentConnector2">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63D4AC6D-4490-6298-05BF-C4C4C80AA032}"/>
              </a:ext>
            </a:extLst>
          </p:cNvPr>
          <p:cNvSpPr txBox="1"/>
          <p:nvPr/>
        </p:nvSpPr>
        <p:spPr>
          <a:xfrm>
            <a:off x="7762494" y="1438558"/>
            <a:ext cx="1107996" cy="369332"/>
          </a:xfrm>
          <a:prstGeom prst="rect">
            <a:avLst/>
          </a:prstGeom>
          <a:noFill/>
        </p:spPr>
        <p:txBody>
          <a:bodyPr wrap="none" rtlCol="0">
            <a:spAutoFit/>
          </a:bodyPr>
          <a:lstStyle/>
          <a:p>
            <a:r>
              <a:rPr lang="zh-CN" altLang="en-US" dirty="0">
                <a:highlight>
                  <a:srgbClr val="FFFF00"/>
                </a:highlight>
              </a:rPr>
              <a:t>优化目标</a:t>
            </a:r>
          </a:p>
        </p:txBody>
      </p:sp>
      <p:sp>
        <p:nvSpPr>
          <p:cNvPr id="10" name="文本框 9">
            <a:extLst>
              <a:ext uri="{FF2B5EF4-FFF2-40B4-BE49-F238E27FC236}">
                <a16:creationId xmlns:a16="http://schemas.microsoft.com/office/drawing/2014/main" id="{764BD008-51D0-E7BE-2256-1EF351297822}"/>
              </a:ext>
            </a:extLst>
          </p:cNvPr>
          <p:cNvSpPr txBox="1"/>
          <p:nvPr/>
        </p:nvSpPr>
        <p:spPr>
          <a:xfrm>
            <a:off x="5899682" y="1787619"/>
            <a:ext cx="1712328" cy="646331"/>
          </a:xfrm>
          <a:prstGeom prst="rect">
            <a:avLst/>
          </a:prstGeom>
          <a:noFill/>
        </p:spPr>
        <p:txBody>
          <a:bodyPr wrap="none" rtlCol="0">
            <a:spAutoFit/>
          </a:bodyPr>
          <a:lstStyle/>
          <a:p>
            <a:r>
              <a:rPr lang="en-US" altLang="zh-CN" dirty="0">
                <a:solidFill>
                  <a:srgbClr val="FF0000"/>
                </a:solidFill>
                <a:highlight>
                  <a:srgbClr val="FFFF00"/>
                </a:highlight>
              </a:rPr>
              <a:t>Positive Pair</a:t>
            </a:r>
          </a:p>
          <a:p>
            <a:r>
              <a:rPr lang="en-US" altLang="zh-CN" dirty="0">
                <a:solidFill>
                  <a:srgbClr val="FF0000"/>
                </a:solidFill>
                <a:highlight>
                  <a:srgbClr val="FFFF00"/>
                </a:highlight>
              </a:rPr>
              <a:t>(Good Image)</a:t>
            </a:r>
            <a:endParaRPr lang="zh-CN" altLang="en-US" dirty="0">
              <a:solidFill>
                <a:srgbClr val="FF0000"/>
              </a:solidFill>
              <a:highlight>
                <a:srgbClr val="FFFF00"/>
              </a:highlight>
            </a:endParaRPr>
          </a:p>
        </p:txBody>
      </p:sp>
      <p:sp>
        <p:nvSpPr>
          <p:cNvPr id="11" name="文本框 10">
            <a:extLst>
              <a:ext uri="{FF2B5EF4-FFF2-40B4-BE49-F238E27FC236}">
                <a16:creationId xmlns:a16="http://schemas.microsoft.com/office/drawing/2014/main" id="{A4C60D25-053E-FB13-B268-91CB334B472C}"/>
              </a:ext>
            </a:extLst>
          </p:cNvPr>
          <p:cNvSpPr txBox="1"/>
          <p:nvPr/>
        </p:nvSpPr>
        <p:spPr>
          <a:xfrm>
            <a:off x="9145981" y="1807890"/>
            <a:ext cx="1657954" cy="646331"/>
          </a:xfrm>
          <a:prstGeom prst="rect">
            <a:avLst/>
          </a:prstGeom>
          <a:noFill/>
        </p:spPr>
        <p:txBody>
          <a:bodyPr wrap="none" rtlCol="0">
            <a:spAutoFit/>
          </a:bodyPr>
          <a:lstStyle/>
          <a:p>
            <a:r>
              <a:rPr lang="en-US" altLang="zh-CN" dirty="0">
                <a:solidFill>
                  <a:srgbClr val="FF0000"/>
                </a:solidFill>
                <a:highlight>
                  <a:srgbClr val="FFFF00"/>
                </a:highlight>
              </a:rPr>
              <a:t>Negative Pair</a:t>
            </a:r>
          </a:p>
          <a:p>
            <a:r>
              <a:rPr lang="en-US" altLang="zh-CN" dirty="0">
                <a:solidFill>
                  <a:srgbClr val="FF0000"/>
                </a:solidFill>
                <a:highlight>
                  <a:srgbClr val="FFFF00"/>
                </a:highlight>
              </a:rPr>
              <a:t>(Bad Image)</a:t>
            </a:r>
            <a:endParaRPr lang="zh-CN" altLang="en-US" dirty="0">
              <a:solidFill>
                <a:srgbClr val="FF0000"/>
              </a:solidFill>
              <a:highlight>
                <a:srgbClr val="FFFF00"/>
              </a:highlight>
            </a:endParaRPr>
          </a:p>
        </p:txBody>
      </p:sp>
      <p:sp>
        <p:nvSpPr>
          <p:cNvPr id="14" name="文本框 13">
            <a:extLst>
              <a:ext uri="{FF2B5EF4-FFF2-40B4-BE49-F238E27FC236}">
                <a16:creationId xmlns:a16="http://schemas.microsoft.com/office/drawing/2014/main" id="{780078A5-D706-1276-86D4-A56E62738F5C}"/>
              </a:ext>
            </a:extLst>
          </p:cNvPr>
          <p:cNvSpPr txBox="1"/>
          <p:nvPr/>
        </p:nvSpPr>
        <p:spPr>
          <a:xfrm>
            <a:off x="7094786" y="2921862"/>
            <a:ext cx="565150" cy="1477328"/>
          </a:xfrm>
          <a:prstGeom prst="rect">
            <a:avLst/>
          </a:prstGeom>
          <a:noFill/>
        </p:spPr>
        <p:txBody>
          <a:bodyPr wrap="square" rtlCol="0">
            <a:spAutoFit/>
          </a:bodyPr>
          <a:lstStyle/>
          <a:p>
            <a:r>
              <a:rPr lang="zh-CN" altLang="en-US" dirty="0">
                <a:solidFill>
                  <a:schemeClr val="accent1"/>
                </a:solidFill>
                <a:highlight>
                  <a:srgbClr val="FFFF00"/>
                </a:highlight>
              </a:rPr>
              <a:t>新特征空间</a:t>
            </a:r>
          </a:p>
        </p:txBody>
      </p:sp>
      <p:sp>
        <p:nvSpPr>
          <p:cNvPr id="12" name="文本框 11">
            <a:extLst>
              <a:ext uri="{FF2B5EF4-FFF2-40B4-BE49-F238E27FC236}">
                <a16:creationId xmlns:a16="http://schemas.microsoft.com/office/drawing/2014/main" id="{BCA8A1AE-BB23-FC1A-55E6-7E30D837C49C}"/>
              </a:ext>
            </a:extLst>
          </p:cNvPr>
          <p:cNvSpPr txBox="1"/>
          <p:nvPr/>
        </p:nvSpPr>
        <p:spPr>
          <a:xfrm>
            <a:off x="9341847" y="3624402"/>
            <a:ext cx="2924175" cy="2308324"/>
          </a:xfrm>
          <a:prstGeom prst="rect">
            <a:avLst/>
          </a:prstGeom>
          <a:noFill/>
        </p:spPr>
        <p:txBody>
          <a:bodyPr wrap="square" rtlCol="0">
            <a:spAutoFit/>
          </a:bodyPr>
          <a:lstStyle/>
          <a:p>
            <a:r>
              <a:rPr lang="zh-CN" altLang="en-US" dirty="0">
                <a:highlight>
                  <a:srgbClr val="FFFF00"/>
                </a:highlight>
              </a:rPr>
              <a:t>可学习的线性层</a:t>
            </a:r>
            <a:r>
              <a:rPr lang="zh-CN" altLang="en-US" dirty="0"/>
              <a:t>：</a:t>
            </a:r>
            <a:endParaRPr lang="en-US" altLang="zh-CN" dirty="0"/>
          </a:p>
          <a:p>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经过学习</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能够将原始的语义空间中本质上能够导致</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好图片与</a:t>
            </a:r>
            <a:r>
              <a:rPr lang="en-US" altLang="zh-CN" sz="1800" kern="100" dirty="0">
                <a:solidFill>
                  <a:srgbClr val="FF0000"/>
                </a:solidFill>
                <a:effectLst/>
                <a:latin typeface="Times New Roman" panose="02020603050405020304" pitchFamily="18" charset="0"/>
                <a:ea typeface="宋体" panose="02010600030101010101" pitchFamily="2" charset="-122"/>
              </a:rPr>
              <a:t>prompt</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相似的高级语义特征提取出来</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并转入新的特征空间中，而</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忽视原始语义</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空间中</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和好图片</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本质无关的特征</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en-US" dirty="0"/>
          </a:p>
        </p:txBody>
      </p:sp>
      <p:sp>
        <p:nvSpPr>
          <p:cNvPr id="13" name="文本框 12">
            <a:extLst>
              <a:ext uri="{FF2B5EF4-FFF2-40B4-BE49-F238E27FC236}">
                <a16:creationId xmlns:a16="http://schemas.microsoft.com/office/drawing/2014/main" id="{36497ECC-E1D7-FFBE-7A73-DD98671D778D}"/>
              </a:ext>
            </a:extLst>
          </p:cNvPr>
          <p:cNvSpPr txBox="1"/>
          <p:nvPr/>
        </p:nvSpPr>
        <p:spPr>
          <a:xfrm>
            <a:off x="5060138" y="2983311"/>
            <a:ext cx="565150" cy="1200329"/>
          </a:xfrm>
          <a:prstGeom prst="rect">
            <a:avLst/>
          </a:prstGeom>
          <a:noFill/>
        </p:spPr>
        <p:txBody>
          <a:bodyPr wrap="square" rtlCol="0">
            <a:spAutoFit/>
          </a:bodyPr>
          <a:lstStyle/>
          <a:p>
            <a:r>
              <a:rPr lang="zh-CN" altLang="en-US" dirty="0">
                <a:solidFill>
                  <a:schemeClr val="accent1"/>
                </a:solidFill>
                <a:highlight>
                  <a:srgbClr val="FFFF00"/>
                </a:highlight>
              </a:rPr>
              <a:t>原始空间</a:t>
            </a:r>
          </a:p>
        </p:txBody>
      </p:sp>
      <p:sp>
        <p:nvSpPr>
          <p:cNvPr id="15" name="文本框 14">
            <a:extLst>
              <a:ext uri="{FF2B5EF4-FFF2-40B4-BE49-F238E27FC236}">
                <a16:creationId xmlns:a16="http://schemas.microsoft.com/office/drawing/2014/main" id="{05FF8E2F-30CB-C64E-E8F4-C33C7ABE6791}"/>
              </a:ext>
            </a:extLst>
          </p:cNvPr>
          <p:cNvSpPr txBox="1"/>
          <p:nvPr/>
        </p:nvSpPr>
        <p:spPr>
          <a:xfrm>
            <a:off x="2489661" y="5432229"/>
            <a:ext cx="6755591" cy="1477328"/>
          </a:xfrm>
          <a:prstGeom prst="rect">
            <a:avLst/>
          </a:prstGeom>
          <a:noFill/>
        </p:spPr>
        <p:txBody>
          <a:bodyPr wrap="square" rtlCol="0">
            <a:spAutoFit/>
          </a:bodyPr>
          <a:lstStyle/>
          <a:p>
            <a:r>
              <a:rPr lang="zh-CN" altLang="zh-CN" sz="1800" kern="100" dirty="0">
                <a:effectLst/>
                <a:latin typeface="Times New Roman" panose="02020603050405020304" pitchFamily="18" charset="0"/>
                <a:ea typeface="宋体" panose="02010600030101010101" pitchFamily="2" charset="-122"/>
              </a:rPr>
              <a:t>通过减小</a:t>
            </a:r>
            <a:r>
              <a:rPr lang="en-US" altLang="zh-CN" sz="1800" kern="100" dirty="0" err="1">
                <a:effectLst/>
                <a:latin typeface="Times New Roman" panose="02020603050405020304" pitchFamily="18" charset="0"/>
                <a:ea typeface="宋体" panose="02010600030101010101" pitchFamily="2" charset="-122"/>
              </a:rPr>
              <a:t>InfoNCE</a:t>
            </a:r>
            <a:r>
              <a:rPr lang="en-US" altLang="zh-CN" sz="1800" kern="100" dirty="0">
                <a:effectLst/>
                <a:latin typeface="Times New Roman" panose="02020603050405020304" pitchFamily="18" charset="0"/>
                <a:ea typeface="宋体" panose="02010600030101010101" pitchFamily="2" charset="-122"/>
              </a:rPr>
              <a:t> Loss</a:t>
            </a:r>
            <a:r>
              <a:rPr lang="zh-CN" altLang="zh-CN" sz="1800" kern="100" dirty="0">
                <a:effectLst/>
                <a:latin typeface="Times New Roman" panose="02020603050405020304" pitchFamily="18" charset="0"/>
                <a:ea typeface="宋体" panose="02010600030101010101" pitchFamily="2" charset="-122"/>
              </a:rPr>
              <a:t>，在新的表征空间中将</a:t>
            </a:r>
            <a:r>
              <a:rPr lang="zh-CN" altLang="zh-CN" sz="1800" kern="100" dirty="0">
                <a:solidFill>
                  <a:srgbClr val="FF0000"/>
                </a:solidFill>
                <a:effectLst/>
                <a:latin typeface="Times New Roman" panose="02020603050405020304" pitchFamily="18" charset="0"/>
                <a:ea typeface="宋体" panose="02010600030101010101" pitchFamily="2" charset="-122"/>
              </a:rPr>
              <a:t>正样本与锚点之间的距离拉近，将负样本与锚点之间的距离拉远，从而实现好坏图片的区分。</a:t>
            </a:r>
            <a:r>
              <a:rPr lang="zh-CN" altLang="zh-CN" sz="1800" kern="100" dirty="0">
                <a:effectLst/>
                <a:latin typeface="Times New Roman" panose="02020603050405020304" pitchFamily="18" charset="0"/>
                <a:ea typeface="宋体" panose="02010600030101010101" pitchFamily="2" charset="-122"/>
              </a:rPr>
              <a:t>相比仅使用</a:t>
            </a:r>
            <a:r>
              <a:rPr lang="en-US" altLang="zh-CN" sz="1800" kern="100" dirty="0">
                <a:effectLst/>
                <a:latin typeface="Times New Roman" panose="02020603050405020304" pitchFamily="18" charset="0"/>
                <a:ea typeface="宋体" panose="02010600030101010101" pitchFamily="2" charset="-122"/>
              </a:rPr>
              <a:t>Clip</a:t>
            </a:r>
            <a:r>
              <a:rPr lang="zh-CN" altLang="zh-CN" sz="1800" kern="100" dirty="0">
                <a:effectLst/>
                <a:latin typeface="Times New Roman" panose="02020603050405020304" pitchFamily="18" charset="0"/>
                <a:ea typeface="宋体" panose="02010600030101010101" pitchFamily="2" charset="-122"/>
              </a:rPr>
              <a:t>进行分类的微调任务，我们使用的</a:t>
            </a:r>
            <a:r>
              <a:rPr lang="zh-CN" altLang="zh-CN" sz="1800" kern="100" dirty="0">
                <a:solidFill>
                  <a:srgbClr val="FF0000"/>
                </a:solidFill>
                <a:effectLst/>
                <a:latin typeface="Times New Roman" panose="02020603050405020304" pitchFamily="18" charset="0"/>
                <a:ea typeface="宋体" panose="02010600030101010101" pitchFamily="2" charset="-122"/>
              </a:rPr>
              <a:t>对比学习微调方法更具有解释性</a:t>
            </a:r>
            <a:r>
              <a:rPr lang="zh-CN" altLang="zh-CN" sz="1800" kern="100" dirty="0">
                <a:effectLst/>
                <a:latin typeface="Times New Roman" panose="02020603050405020304" pitchFamily="18" charset="0"/>
                <a:ea typeface="宋体" panose="02010600030101010101" pitchFamily="2" charset="-122"/>
              </a:rPr>
              <a:t>。</a:t>
            </a:r>
          </a:p>
          <a:p>
            <a:endParaRPr lang="zh-CN" altLang="en-US" dirty="0"/>
          </a:p>
        </p:txBody>
      </p:sp>
    </p:spTree>
    <p:extLst>
      <p:ext uri="{BB962C8B-B14F-4D97-AF65-F5344CB8AC3E}">
        <p14:creationId xmlns:p14="http://schemas.microsoft.com/office/powerpoint/2010/main" val="854202738"/>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33BEEBEF-10C3-5881-5E45-EED63A4B3221}"/>
              </a:ext>
            </a:extLst>
          </p:cNvPr>
          <p:cNvPicPr>
            <a:picLocks noChangeAspect="1"/>
          </p:cNvPicPr>
          <p:nvPr/>
        </p:nvPicPr>
        <p:blipFill rotWithShape="1">
          <a:blip r:embed="rId3"/>
          <a:srcRect r="15612"/>
          <a:stretch/>
        </p:blipFill>
        <p:spPr>
          <a:xfrm>
            <a:off x="497248" y="1393396"/>
            <a:ext cx="10288588" cy="2985642"/>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418526" y="797573"/>
            <a:ext cx="10353081" cy="1687963"/>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基于对比学习与</a:t>
            </a: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CLIP</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的主体模块</a:t>
            </a:r>
            <a:endParaRPr lang="en-US" altLang="zh-CN" sz="2400" b="1" dirty="0">
              <a:solidFill>
                <a:prstClr val="black"/>
              </a:solidFill>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r>
              <a:rPr lang="zh-CN" altLang="en-US" sz="2400" b="1" dirty="0">
                <a:solidFill>
                  <a:prstClr val="black"/>
                </a:solidFill>
                <a:latin typeface="Times New Roman" panose="02020603050405020304" pitchFamily="18" charset="0"/>
                <a:ea typeface="微软雅黑"/>
                <a:cs typeface="Times New Roman" panose="02020603050405020304" pitchFamily="18" charset="0"/>
              </a:rPr>
              <a:t>推理</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阶段</a:t>
            </a:r>
            <a:endParaRPr lang="en-US" altLang="zh-CN" sz="2400" b="1" dirty="0">
              <a:solidFill>
                <a:prstClr val="black"/>
              </a:solidFill>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p:txBody>
      </p:sp>
      <p:sp>
        <p:nvSpPr>
          <p:cNvPr id="16" name="椭圆 15">
            <a:extLst>
              <a:ext uri="{FF2B5EF4-FFF2-40B4-BE49-F238E27FC236}">
                <a16:creationId xmlns:a16="http://schemas.microsoft.com/office/drawing/2014/main" id="{0DE69282-ADE4-46B2-B063-692CF7A22792}"/>
              </a:ext>
            </a:extLst>
          </p:cNvPr>
          <p:cNvSpPr/>
          <p:nvPr/>
        </p:nvSpPr>
        <p:spPr>
          <a:xfrm>
            <a:off x="7512055" y="2299621"/>
            <a:ext cx="1574800" cy="1500331"/>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文本框 16">
            <a:extLst>
              <a:ext uri="{FF2B5EF4-FFF2-40B4-BE49-F238E27FC236}">
                <a16:creationId xmlns:a16="http://schemas.microsoft.com/office/drawing/2014/main" id="{58B7EB69-29EC-6987-6F54-B9A54DD3E712}"/>
              </a:ext>
            </a:extLst>
          </p:cNvPr>
          <p:cNvSpPr txBox="1"/>
          <p:nvPr/>
        </p:nvSpPr>
        <p:spPr>
          <a:xfrm>
            <a:off x="1889125" y="4494628"/>
            <a:ext cx="8413749" cy="923330"/>
          </a:xfrm>
          <a:prstGeom prst="rect">
            <a:avLst/>
          </a:prstGeom>
          <a:noFill/>
        </p:spPr>
        <p:txBody>
          <a:bodyPr wrap="square" rtlCol="0">
            <a:spAutoFit/>
          </a:bodyPr>
          <a:lstStyle/>
          <a:p>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单独用</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CLIP</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模块进行分类时</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将一个</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和一对图片作为输入，将线性变换层输出的文本特征向量表示分别与这两张图片进行余弦相似度计算，</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选择相似度更大的图片作为好图片</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，相似度更小的图片作为坏图片。</a:t>
            </a:r>
            <a:endParaRPr lang="zh-CN" altLang="en-US" dirty="0"/>
          </a:p>
        </p:txBody>
      </p:sp>
      <p:sp>
        <p:nvSpPr>
          <p:cNvPr id="3" name="矩形 2">
            <a:extLst>
              <a:ext uri="{FF2B5EF4-FFF2-40B4-BE49-F238E27FC236}">
                <a16:creationId xmlns:a16="http://schemas.microsoft.com/office/drawing/2014/main" id="{5CD8DD19-D4B6-8522-E0FD-7C397295F73F}"/>
              </a:ext>
            </a:extLst>
          </p:cNvPr>
          <p:cNvSpPr/>
          <p:nvPr/>
        </p:nvSpPr>
        <p:spPr>
          <a:xfrm>
            <a:off x="5124054" y="1440042"/>
            <a:ext cx="1957387" cy="912798"/>
          </a:xfrm>
          <a:prstGeom prst="rect">
            <a:avLst/>
          </a:prstGeom>
          <a:solidFill>
            <a:srgbClr val="FFE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95518036"/>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5FAD118-3088-4569-B207-E5EA43BF7528}"/>
                  </a:ext>
                </a:extLst>
              </p:cNvPr>
              <p:cNvSpPr txBox="1"/>
              <p:nvPr/>
            </p:nvSpPr>
            <p:spPr>
              <a:xfrm>
                <a:off x="1238844" y="821753"/>
                <a:ext cx="9561833" cy="5710859"/>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基于熵</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复杂度的辅助模块</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1</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辅助模块</a:t>
                </a:r>
                <a:r>
                  <a:rPr lang="en-US" altLang="zh-CN" sz="1800" kern="100" dirty="0">
                    <a:effectLst/>
                    <a:latin typeface="Times New Roman" panose="02020603050405020304" pitchFamily="18" charset="0"/>
                    <a:ea typeface="宋体" panose="02010600030101010101" pitchFamily="2" charset="-122"/>
                  </a:rPr>
                  <a:t>1</a:t>
                </a:r>
                <a:r>
                  <a:rPr lang="zh-CN" altLang="zh-CN" sz="1800" kern="100" dirty="0">
                    <a:effectLst/>
                    <a:latin typeface="Times New Roman" panose="02020603050405020304" pitchFamily="18" charset="0"/>
                    <a:ea typeface="宋体" panose="02010600030101010101" pitchFamily="2" charset="-122"/>
                  </a:rPr>
                  <a:t>首先计算图片的熵和复杂度。排列熵（</a:t>
                </a:r>
                <a:r>
                  <a:rPr lang="en-US" altLang="zh-CN" sz="1800" kern="100" dirty="0">
                    <a:effectLst/>
                    <a:latin typeface="Times New Roman" panose="02020603050405020304" pitchFamily="18" charset="0"/>
                    <a:ea typeface="宋体" panose="02010600030101010101" pitchFamily="2" charset="-122"/>
                  </a:rPr>
                  <a:t>Permutation entropy</a:t>
                </a:r>
                <a:r>
                  <a:rPr lang="zh-CN" altLang="zh-CN" sz="1800" kern="100" dirty="0">
                    <a:effectLst/>
                    <a:latin typeface="Times New Roman" panose="02020603050405020304" pitchFamily="18" charset="0"/>
                    <a:ea typeface="宋体" panose="02010600030101010101" pitchFamily="2" charset="-122"/>
                  </a:rPr>
                  <a:t>）是一种基于时间序列中的序数模式出现的概率分布的非线性复杂度度量。对于一张</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𝑁</m:t>
                    </m:r>
                    <m:r>
                      <a:rPr lang="en-US" altLang="zh-CN" sz="1800"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𝑀</m:t>
                    </m:r>
                  </m:oMath>
                </a14:m>
                <a:r>
                  <a:rPr lang="zh-CN" altLang="zh-CN" sz="1800" kern="100" dirty="0">
                    <a:effectLst/>
                    <a:latin typeface="Times New Roman" panose="02020603050405020304" pitchFamily="18" charset="0"/>
                    <a:ea typeface="宋体" panose="02010600030101010101" pitchFamily="2" charset="-122"/>
                  </a:rPr>
                  <a:t>大小的图片，其排列熵计算方法如下：</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首先类似于卷积的滑动窗口操作，使用大小为</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𝑥</m:t>
                        </m:r>
                      </m:sub>
                    </m:sSub>
                    <m:r>
                      <a:rPr lang="en-US" altLang="zh-CN" sz="1800"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𝑦</m:t>
                        </m:r>
                      </m:sub>
                    </m:sSub>
                  </m:oMath>
                </a14:m>
                <a:r>
                  <a:rPr lang="zh-CN" altLang="zh-CN" sz="1800" kern="100" dirty="0">
                    <a:effectLst/>
                    <a:latin typeface="Times New Roman" panose="02020603050405020304" pitchFamily="18" charset="0"/>
                    <a:ea typeface="宋体" panose="02010600030101010101" pitchFamily="2" charset="-122"/>
                  </a:rPr>
                  <a:t>的滑动窗口采集到</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𝑘</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𝑀</m:t>
                    </m:r>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𝑥</m:t>
                        </m:r>
                      </m:sub>
                    </m:sSub>
                    <m:r>
                      <a:rPr lang="en-US" altLang="zh-CN" sz="1800" i="1" kern="100">
                        <a:effectLst/>
                        <a:latin typeface="Cambria Math" panose="02040503050406030204" pitchFamily="18" charset="0"/>
                        <a:ea typeface="宋体" panose="02010600030101010101" pitchFamily="2" charset="-122"/>
                      </a:rPr>
                      <m:t>+1)×(</m:t>
                    </m:r>
                    <m:r>
                      <a:rPr lang="en-US" altLang="zh-CN" sz="1800" i="1" kern="100">
                        <a:effectLst/>
                        <a:latin typeface="Cambria Math" panose="02040503050406030204" pitchFamily="18" charset="0"/>
                        <a:ea typeface="宋体" panose="02010600030101010101" pitchFamily="2" charset="-122"/>
                      </a:rPr>
                      <m:t>𝑁</m:t>
                    </m:r>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𝑦</m:t>
                        </m:r>
                      </m:sub>
                    </m:sSub>
                    <m:r>
                      <a:rPr lang="en-US" altLang="zh-CN" sz="1800" i="1" kern="100">
                        <a:effectLst/>
                        <a:latin typeface="Cambria Math" panose="02040503050406030204" pitchFamily="18" charset="0"/>
                        <a:ea typeface="宋体" panose="02010600030101010101" pitchFamily="2" charset="-122"/>
                      </a:rPr>
                      <m:t>+1)</m:t>
                    </m:r>
                  </m:oMath>
                </a14:m>
                <a:r>
                  <a:rPr lang="zh-CN" altLang="zh-CN" sz="1800" kern="100" dirty="0">
                    <a:effectLst/>
                    <a:latin typeface="Times New Roman" panose="02020603050405020304" pitchFamily="18" charset="0"/>
                    <a:ea typeface="宋体" panose="02010600030101010101" pitchFamily="2" charset="-122"/>
                  </a:rPr>
                  <a:t>个</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𝑥</m:t>
                        </m:r>
                      </m:sub>
                    </m:sSub>
                    <m:r>
                      <a:rPr lang="en-US" altLang="zh-CN" sz="1800"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𝑦</m:t>
                        </m:r>
                      </m:sub>
                    </m:sSub>
                  </m:oMath>
                </a14:m>
                <a:r>
                  <a:rPr lang="zh-CN" altLang="zh-CN" sz="1800" kern="100" dirty="0">
                    <a:effectLst/>
                    <a:latin typeface="Times New Roman" panose="02020603050405020304" pitchFamily="18" charset="0"/>
                    <a:ea typeface="宋体" panose="02010600030101010101" pitchFamily="2" charset="-122"/>
                  </a:rPr>
                  <a:t>形状的向量，之后将这些向量依次展开形成列向量。</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对于每个列向量，将其映射为序数排名序列。如列向量</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[5,2,7,4]</m:t>
                    </m:r>
                  </m:oMath>
                </a14:m>
                <a:r>
                  <a:rPr lang="zh-CN" altLang="zh-CN" sz="1800" kern="100" dirty="0">
                    <a:effectLst/>
                    <a:latin typeface="Times New Roman" panose="02020603050405020304" pitchFamily="18" charset="0"/>
                    <a:ea typeface="宋体" panose="02010600030101010101" pitchFamily="2" charset="-122"/>
                  </a:rPr>
                  <a:t>，其序数排名序列为</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[2,0,3,1]</m:t>
                    </m:r>
                  </m:oMath>
                </a14:m>
                <a:r>
                  <a:rPr lang="zh-CN" altLang="zh-CN" sz="1800" kern="100" dirty="0">
                    <a:effectLst/>
                    <a:latin typeface="Times New Roman" panose="02020603050405020304" pitchFamily="18" charset="0"/>
                    <a:ea typeface="宋体" panose="02010600030101010101" pitchFamily="2" charset="-122"/>
                  </a:rPr>
                  <a:t>。</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统计上述得到的</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𝑘</m:t>
                    </m:r>
                  </m:oMath>
                </a14:m>
                <a:r>
                  <a:rPr lang="zh-CN" altLang="zh-CN" sz="1800" kern="100" dirty="0">
                    <a:effectLst/>
                    <a:latin typeface="Times New Roman" panose="02020603050405020304" pitchFamily="18" charset="0"/>
                    <a:ea typeface="宋体" panose="02010600030101010101" pitchFamily="2" charset="-122"/>
                  </a:rPr>
                  <a:t>个序数排名序列在所有可能的序数排名序列出现的概率，得到概率分布</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𝑃</m:t>
                    </m:r>
                  </m:oMath>
                </a14:m>
                <a:r>
                  <a:rPr lang="zh-CN" altLang="zh-CN" sz="1800" kern="100" dirty="0">
                    <a:effectLst/>
                    <a:latin typeface="Times New Roman" panose="02020603050405020304" pitchFamily="18" charset="0"/>
                    <a:ea typeface="宋体" panose="02010600030101010101" pitchFamily="2" charset="-122"/>
                  </a:rPr>
                  <a:t>。其中，对于长度为</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𝑥</m:t>
                        </m:r>
                      </m:sub>
                    </m:sSub>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𝑦</m:t>
                        </m:r>
                      </m:sub>
                    </m:sSub>
                  </m:oMath>
                </a14:m>
                <a:r>
                  <a:rPr lang="zh-CN" altLang="zh-CN" sz="1800" kern="100" dirty="0">
                    <a:effectLst/>
                    <a:latin typeface="Times New Roman" panose="02020603050405020304" pitchFamily="18" charset="0"/>
                    <a:ea typeface="宋体" panose="02010600030101010101" pitchFamily="2" charset="-122"/>
                  </a:rPr>
                  <a:t>的序列，其所有可能的序数排名序列有</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d>
                      <m:dPr>
                        <m:ctrlPr>
                          <a:rPr lang="zh-CN" altLang="zh-CN" sz="1800" i="1" kern="100">
                            <a:effectLst/>
                            <a:latin typeface="Cambria Math" panose="02040503050406030204" pitchFamily="18" charset="0"/>
                            <a:ea typeface="Cambria Math" panose="02040503050406030204" pitchFamily="18" charset="0"/>
                          </a:rPr>
                        </m:ctrlPr>
                      </m:dPr>
                      <m:e>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𝑥</m:t>
                            </m:r>
                          </m:sub>
                        </m:sSub>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𝑦</m:t>
                            </m:r>
                          </m:sub>
                        </m:sSub>
                      </m:e>
                    </m:d>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个。</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计算</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𝑃</m:t>
                    </m:r>
                  </m:oMath>
                </a14:m>
                <a:r>
                  <a:rPr lang="zh-CN" altLang="zh-CN" sz="1800" kern="100" dirty="0">
                    <a:effectLst/>
                    <a:latin typeface="Times New Roman" panose="02020603050405020304" pitchFamily="18" charset="0"/>
                    <a:ea typeface="宋体" panose="02010600030101010101" pitchFamily="2" charset="-122"/>
                  </a:rPr>
                  <a:t>的归一化香农熵</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𝐻</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，即为图片的排列熵。</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计算</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𝑃</m:t>
                    </m:r>
                  </m:oMath>
                </a14:m>
                <a:r>
                  <a:rPr lang="zh-CN" altLang="zh-CN" sz="1800" kern="100" dirty="0">
                    <a:effectLst/>
                    <a:latin typeface="Times New Roman" panose="02020603050405020304" pitchFamily="18" charset="0"/>
                    <a:ea typeface="宋体" panose="02010600030101010101" pitchFamily="2" charset="-122"/>
                  </a:rPr>
                  <a:t>的统计复杂度</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𝐶</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，作为图片的复杂度。</a:t>
                </a:r>
              </a:p>
              <a:p>
                <a:pPr marL="285750" indent="-285750">
                  <a:lnSpc>
                    <a:spcPct val="150000"/>
                  </a:lnSpc>
                  <a:buFont typeface="Arial" panose="020B0604020202020204" pitchFamily="34" charset="0"/>
                  <a:buChar char="•"/>
                </a:pPr>
                <a:endParaRPr lang="zh-CN" altLang="en-US" kern="100" dirty="0">
                  <a:latin typeface="Times New Roman" panose="02020603050405020304" pitchFamily="18" charset="0"/>
                  <a:ea typeface="宋体" panose="02010600030101010101" pitchFamily="2" charset="-122"/>
                </a:endParaRPr>
              </a:p>
            </p:txBody>
          </p:sp>
        </mc:Choice>
        <mc:Fallback xmlns="">
          <p:sp>
            <p:nvSpPr>
              <p:cNvPr id="2" name="TextBox 1">
                <a:extLst>
                  <a:ext uri="{FF2B5EF4-FFF2-40B4-BE49-F238E27FC236}">
                    <a16:creationId xmlns:a16="http://schemas.microsoft.com/office/drawing/2014/main" id="{85FAD118-3088-4569-B207-E5EA43BF7528}"/>
                  </a:ext>
                </a:extLst>
              </p:cNvPr>
              <p:cNvSpPr txBox="1">
                <a:spLocks noRot="1" noChangeAspect="1" noMove="1" noResize="1" noEditPoints="1" noAdjustHandles="1" noChangeArrowheads="1" noChangeShapeType="1" noTextEdit="1"/>
              </p:cNvSpPr>
              <p:nvPr/>
            </p:nvSpPr>
            <p:spPr>
              <a:xfrm>
                <a:off x="1238844" y="821753"/>
                <a:ext cx="9561833" cy="5710859"/>
              </a:xfrm>
              <a:prstGeom prst="rect">
                <a:avLst/>
              </a:prstGeom>
              <a:blipFill>
                <a:blip r:embed="rId3"/>
                <a:stretch>
                  <a:fillRect l="-829" r="-293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19040810"/>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310E413-E7BF-61D9-63B9-35DDD904DEB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43982" y="1582737"/>
            <a:ext cx="3551555" cy="2663825"/>
          </a:xfrm>
          <a:prstGeom prst="rect">
            <a:avLst/>
          </a:prstGeom>
          <a:noFill/>
          <a:ln>
            <a:noFill/>
          </a:ln>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821753"/>
            <a:ext cx="9561833" cy="599805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基于熵</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复杂度的辅助模块</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1</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训练数据中好图片和坏图片在复杂度</a:t>
            </a:r>
            <a:r>
              <a:rPr lang="en-US" altLang="zh-CN" sz="1800"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熵平面中的分布如图所示。</a:t>
            </a: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从图中可知，坏图片的熵和复杂度与好图片相比更大，说明坏图片除了其语义关联性较差外，整体画面较为混乱、不协调，好图片可能更加简洁。</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之后，采用</a:t>
            </a:r>
            <a:r>
              <a:rPr lang="en-US" altLang="zh-CN" sz="1800" kern="100" dirty="0">
                <a:effectLst/>
                <a:latin typeface="Times New Roman" panose="02020603050405020304" pitchFamily="18" charset="0"/>
                <a:ea typeface="宋体" panose="02010600030101010101" pitchFamily="2" charset="-122"/>
              </a:rPr>
              <a:t>SVM</a:t>
            </a:r>
            <a:r>
              <a:rPr lang="zh-CN" altLang="zh-CN" sz="1800" kern="100" dirty="0">
                <a:effectLst/>
                <a:latin typeface="Times New Roman" panose="02020603050405020304" pitchFamily="18" charset="0"/>
                <a:ea typeface="宋体" panose="02010600030101010101" pitchFamily="2" charset="-122"/>
              </a:rPr>
              <a:t>在训练数据的复杂度</a:t>
            </a:r>
            <a:r>
              <a:rPr lang="en-US" altLang="zh-CN" sz="1800"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熵平面中进行训练，将好图片和坏图片尽可能区分开。在验证或测试时，使用训练好的</a:t>
            </a:r>
            <a:r>
              <a:rPr lang="en-US" altLang="zh-CN" sz="1800" kern="100" dirty="0">
                <a:effectLst/>
                <a:latin typeface="Times New Roman" panose="02020603050405020304" pitchFamily="18" charset="0"/>
                <a:ea typeface="宋体" panose="02010600030101010101" pitchFamily="2" charset="-122"/>
              </a:rPr>
              <a:t>SVM</a:t>
            </a:r>
            <a:r>
              <a:rPr lang="zh-CN" altLang="zh-CN" sz="1800" kern="100" dirty="0">
                <a:effectLst/>
                <a:latin typeface="Times New Roman" panose="02020603050405020304" pitchFamily="18" charset="0"/>
                <a:ea typeface="宋体" panose="02010600030101010101" pitchFamily="2" charset="-122"/>
              </a:rPr>
              <a:t>模型预测两张待比较图片属于好图片的概率，将概率作为图片的</a:t>
            </a:r>
            <a:r>
              <a:rPr lang="en-US" altLang="zh-CN" sz="1800" kern="100" dirty="0">
                <a:effectLst/>
                <a:latin typeface="Times New Roman" panose="02020603050405020304" pitchFamily="18" charset="0"/>
                <a:ea typeface="宋体" panose="02010600030101010101" pitchFamily="2" charset="-122"/>
              </a:rPr>
              <a:t>CE-score</a:t>
            </a:r>
            <a:r>
              <a:rPr lang="zh-CN" altLang="zh-CN" sz="1800" kern="100" dirty="0">
                <a:effectLst/>
                <a:latin typeface="Times New Roman" panose="02020603050405020304" pitchFamily="18" charset="0"/>
                <a:ea typeface="宋体" panose="02010600030101010101" pitchFamily="2" charset="-122"/>
              </a:rPr>
              <a:t>。</a:t>
            </a:r>
          </a:p>
          <a:p>
            <a:pPr marL="285750" indent="-285750">
              <a:lnSpc>
                <a:spcPct val="150000"/>
              </a:lnSpc>
              <a:buFont typeface="Arial" panose="020B0604020202020204" pitchFamily="34" charset="0"/>
              <a:buChar char="•"/>
            </a:pPr>
            <a:endParaRPr lang="zh-CN" altLang="en-US" kern="100"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909860882"/>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58651" cy="5167056"/>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基于对象分析的辅助模块</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2</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辅助模块</a:t>
                </a:r>
                <a:r>
                  <a:rPr lang="en-US" altLang="zh-CN" sz="1800" kern="100" dirty="0">
                    <a:effectLst/>
                    <a:latin typeface="Times New Roman" panose="02020603050405020304" pitchFamily="18" charset="0"/>
                    <a:ea typeface="宋体" panose="02010600030101010101" pitchFamily="2" charset="-122"/>
                  </a:rPr>
                  <a:t>2</a:t>
                </a:r>
                <a:r>
                  <a:rPr lang="zh-CN" altLang="zh-CN" sz="1800" kern="100" dirty="0">
                    <a:effectLst/>
                    <a:latin typeface="Times New Roman" panose="02020603050405020304" pitchFamily="18" charset="0"/>
                    <a:ea typeface="宋体" panose="02010600030101010101" pitchFamily="2" charset="-122"/>
                  </a:rPr>
                  <a:t>首先对</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进行词法分析处理，提取出其中的对象、颜色、对象关系等信息，形成一个描述矩阵，如下表所示</a:t>
                </a:r>
                <a:endParaRPr lang="en-US"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en-US" altLang="zh-CN" kern="100" dirty="0">
                  <a:latin typeface="Times New Roman" panose="02020603050405020304" pitchFamily="18" charset="0"/>
                  <a:ea typeface="宋体" panose="02010600030101010101" pitchFamily="2" charset="-122"/>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en-US" altLang="zh-CN" kern="100" dirty="0">
                  <a:latin typeface="Times New Roman" panose="02020603050405020304" pitchFamily="18" charset="0"/>
                  <a:ea typeface="宋体" panose="02010600030101010101" pitchFamily="2" charset="-122"/>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en-US" altLang="zh-CN" kern="100" dirty="0">
                  <a:latin typeface="Times New Roman" panose="02020603050405020304" pitchFamily="18" charset="0"/>
                  <a:ea typeface="宋体" panose="02010600030101010101" pitchFamily="2" charset="-122"/>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描述矩阵的大小为</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𝑚</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，可看作</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𝑚</m:t>
                    </m:r>
                  </m:oMath>
                </a14:m>
                <a:r>
                  <a:rPr lang="zh-CN" altLang="zh-CN" sz="1800" kern="100" dirty="0">
                    <a:effectLst/>
                    <a:latin typeface="Times New Roman" panose="02020603050405020304" pitchFamily="18" charset="0"/>
                    <a:ea typeface="宋体" panose="02010600030101010101" pitchFamily="2" charset="-122"/>
                  </a:rPr>
                  <a:t>的矩阵与</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𝑛</m:t>
                    </m:r>
                  </m:oMath>
                </a14:m>
                <a:r>
                  <a:rPr lang="zh-CN" altLang="zh-CN" sz="1800" kern="100" dirty="0">
                    <a:effectLst/>
                    <a:latin typeface="Times New Roman" panose="02020603050405020304" pitchFamily="18" charset="0"/>
                    <a:ea typeface="宋体" panose="02010600030101010101" pitchFamily="2" charset="-122"/>
                  </a:rPr>
                  <a:t>的矩阵相拼接得到。其中</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oMath>
                </a14:m>
                <a:r>
                  <a:rPr lang="zh-CN" altLang="zh-CN" sz="1800" kern="100" dirty="0">
                    <a:effectLst/>
                    <a:latin typeface="Times New Roman" panose="02020603050405020304" pitchFamily="18" charset="0"/>
                    <a:ea typeface="宋体" panose="02010600030101010101" pitchFamily="2" charset="-122"/>
                  </a:rPr>
                  <a:t>为</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中的对象数量，</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𝑚</m:t>
                    </m:r>
                  </m:oMath>
                </a14:m>
                <a:r>
                  <a:rPr lang="zh-CN" altLang="zh-CN" sz="1800" kern="100" dirty="0">
                    <a:effectLst/>
                    <a:latin typeface="Times New Roman" panose="02020603050405020304" pitchFamily="18" charset="0"/>
                    <a:ea typeface="宋体" panose="02010600030101010101" pitchFamily="2" charset="-122"/>
                  </a:rPr>
                  <a:t>为颜色等属性的数量，</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𝑛</m:t>
                    </m:r>
                  </m:oMath>
                </a14:m>
                <a:r>
                  <a:rPr lang="zh-CN" altLang="zh-CN" sz="1800" kern="100" dirty="0">
                    <a:effectLst/>
                    <a:latin typeface="Times New Roman" panose="02020603050405020304" pitchFamily="18" charset="0"/>
                    <a:ea typeface="宋体" panose="02010600030101010101" pitchFamily="2" charset="-122"/>
                  </a:rPr>
                  <a:t>的矩阵描述了对象之间的关系。</a:t>
                </a: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mc:Choice>
        <mc:Fallback xmlns="">
          <p:sp>
            <p:nvSpPr>
              <p:cNvPr id="2" name="TextBox 1">
                <a:extLst>
                  <a:ext uri="{FF2B5EF4-FFF2-40B4-BE49-F238E27FC236}">
                    <a16:creationId xmlns:a16="http://schemas.microsoft.com/office/drawing/2014/main" id="{85FAD118-3088-4569-B207-E5EA43BF7528}"/>
                  </a:ext>
                </a:extLst>
              </p:cNvPr>
              <p:cNvSpPr txBox="1">
                <a:spLocks noRot="1" noChangeAspect="1" noMove="1" noResize="1" noEditPoints="1" noAdjustHandles="1" noChangeArrowheads="1" noChangeShapeType="1" noTextEdit="1"/>
              </p:cNvSpPr>
              <p:nvPr/>
            </p:nvSpPr>
            <p:spPr>
              <a:xfrm>
                <a:off x="1238844" y="1040806"/>
                <a:ext cx="9658651" cy="5167056"/>
              </a:xfrm>
              <a:prstGeom prst="rect">
                <a:avLst/>
              </a:prstGeom>
              <a:blipFill>
                <a:blip r:embed="rId3"/>
                <a:stretch>
                  <a:fillRect l="-820" r="-505"/>
                </a:stretch>
              </a:blipFill>
            </p:spPr>
            <p:txBody>
              <a:bodyPr/>
              <a:lstStyle/>
              <a:p>
                <a:r>
                  <a:rPr lang="zh-CN" altLang="en-US">
                    <a:noFill/>
                  </a:rPr>
                  <a:t> </a:t>
                </a:r>
              </a:p>
            </p:txBody>
          </p:sp>
        </mc:Fallback>
      </mc:AlternateContent>
      <p:graphicFrame>
        <p:nvGraphicFramePr>
          <p:cNvPr id="3" name="表格 2">
            <a:extLst>
              <a:ext uri="{FF2B5EF4-FFF2-40B4-BE49-F238E27FC236}">
                <a16:creationId xmlns:a16="http://schemas.microsoft.com/office/drawing/2014/main" id="{67266C02-6235-836F-881A-CE426E07F8CD}"/>
              </a:ext>
            </a:extLst>
          </p:cNvPr>
          <p:cNvGraphicFramePr>
            <a:graphicFrameLocks noGrp="1"/>
          </p:cNvGraphicFramePr>
          <p:nvPr>
            <p:extLst>
              <p:ext uri="{D42A27DB-BD31-4B8C-83A1-F6EECF244321}">
                <p14:modId xmlns:p14="http://schemas.microsoft.com/office/powerpoint/2010/main" val="1942045317"/>
              </p:ext>
            </p:extLst>
          </p:nvPr>
        </p:nvGraphicFramePr>
        <p:xfrm>
          <a:off x="3448050" y="2465555"/>
          <a:ext cx="5518151" cy="2512846"/>
        </p:xfrm>
        <a:graphic>
          <a:graphicData uri="http://schemas.openxmlformats.org/drawingml/2006/table">
            <a:tbl>
              <a:tblPr firstRow="1" firstCol="1" bandRow="1">
                <a:tableStyleId>{5C22544A-7EE6-4342-B048-85BDC9FD1C3A}</a:tableStyleId>
              </a:tblPr>
              <a:tblGrid>
                <a:gridCol w="879364">
                  <a:extLst>
                    <a:ext uri="{9D8B030D-6E8A-4147-A177-3AD203B41FA5}">
                      <a16:colId xmlns:a16="http://schemas.microsoft.com/office/drawing/2014/main" val="1271854125"/>
                    </a:ext>
                  </a:extLst>
                </a:gridCol>
                <a:gridCol w="654345">
                  <a:extLst>
                    <a:ext uri="{9D8B030D-6E8A-4147-A177-3AD203B41FA5}">
                      <a16:colId xmlns:a16="http://schemas.microsoft.com/office/drawing/2014/main" val="383491633"/>
                    </a:ext>
                  </a:extLst>
                </a:gridCol>
                <a:gridCol w="852061">
                  <a:extLst>
                    <a:ext uri="{9D8B030D-6E8A-4147-A177-3AD203B41FA5}">
                      <a16:colId xmlns:a16="http://schemas.microsoft.com/office/drawing/2014/main" val="1831292893"/>
                    </a:ext>
                  </a:extLst>
                </a:gridCol>
                <a:gridCol w="972573">
                  <a:extLst>
                    <a:ext uri="{9D8B030D-6E8A-4147-A177-3AD203B41FA5}">
                      <a16:colId xmlns:a16="http://schemas.microsoft.com/office/drawing/2014/main" val="1346958433"/>
                    </a:ext>
                  </a:extLst>
                </a:gridCol>
                <a:gridCol w="879364">
                  <a:extLst>
                    <a:ext uri="{9D8B030D-6E8A-4147-A177-3AD203B41FA5}">
                      <a16:colId xmlns:a16="http://schemas.microsoft.com/office/drawing/2014/main" val="1149000956"/>
                    </a:ext>
                  </a:extLst>
                </a:gridCol>
                <a:gridCol w="401080">
                  <a:extLst>
                    <a:ext uri="{9D8B030D-6E8A-4147-A177-3AD203B41FA5}">
                      <a16:colId xmlns:a16="http://schemas.microsoft.com/office/drawing/2014/main" val="744068781"/>
                    </a:ext>
                  </a:extLst>
                </a:gridCol>
                <a:gridCol w="879364">
                  <a:extLst>
                    <a:ext uri="{9D8B030D-6E8A-4147-A177-3AD203B41FA5}">
                      <a16:colId xmlns:a16="http://schemas.microsoft.com/office/drawing/2014/main" val="1453149417"/>
                    </a:ext>
                  </a:extLst>
                </a:gridCol>
              </a:tblGrid>
              <a:tr h="724460">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Color</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Number</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Existence</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Object 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Object n</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65923659"/>
                  </a:ext>
                </a:extLst>
              </a:tr>
              <a:tr h="724460">
                <a:tc>
                  <a:txBody>
                    <a:bodyPr/>
                    <a:lstStyle/>
                    <a:p>
                      <a:pPr algn="ctr">
                        <a:lnSpc>
                          <a:spcPct val="150000"/>
                        </a:lnSpc>
                      </a:pPr>
                      <a:r>
                        <a:rPr lang="en-US" sz="1050" kern="100">
                          <a:effectLst/>
                        </a:rPr>
                        <a:t>Object 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20136070"/>
                  </a:ext>
                </a:extLst>
              </a:tr>
              <a:tr h="339466">
                <a:tc>
                  <a:txBody>
                    <a:bodyPr/>
                    <a:lstStyle/>
                    <a:p>
                      <a:pPr algn="ctr">
                        <a:lnSpc>
                          <a:spcPct val="150000"/>
                        </a:lnSpc>
                      </a:pPr>
                      <a:r>
                        <a:rPr lang="en-US" sz="1050" kern="100">
                          <a:effectLst/>
                        </a:rPr>
                        <a:t>…</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665630257"/>
                  </a:ext>
                </a:extLst>
              </a:tr>
              <a:tr h="724460">
                <a:tc>
                  <a:txBody>
                    <a:bodyPr/>
                    <a:lstStyle/>
                    <a:p>
                      <a:pPr algn="ctr">
                        <a:lnSpc>
                          <a:spcPct val="150000"/>
                        </a:lnSpc>
                      </a:pPr>
                      <a:r>
                        <a:rPr lang="en-US" sz="1050" kern="100">
                          <a:effectLst/>
                        </a:rPr>
                        <a:t>Object n</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70927453"/>
                  </a:ext>
                </a:extLst>
              </a:tr>
            </a:tbl>
          </a:graphicData>
        </a:graphic>
      </p:graphicFrame>
    </p:spTree>
    <p:extLst>
      <p:ext uri="{BB962C8B-B14F-4D97-AF65-F5344CB8AC3E}">
        <p14:creationId xmlns:p14="http://schemas.microsoft.com/office/powerpoint/2010/main" val="316951363"/>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5274"/>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4" name="文本框 3"/>
          <p:cNvSpPr txBox="1"/>
          <p:nvPr/>
        </p:nvSpPr>
        <p:spPr>
          <a:xfrm>
            <a:off x="56888" y="2323222"/>
            <a:ext cx="5076423" cy="1631216"/>
          </a:xfrm>
          <a:prstGeom prst="rect">
            <a:avLst/>
          </a:prstGeom>
          <a:noFill/>
        </p:spPr>
        <p:txBody>
          <a:bodyPr wrap="square" rtlCol="0">
            <a:spAutoFit/>
          </a:bodyPr>
          <a:lstStyle/>
          <a:p>
            <a:pPr algn="just"/>
            <a:r>
              <a:rPr lang="en-US" altLang="zh-CN" sz="9800" b="1" spc="300" dirty="0">
                <a:solidFill>
                  <a:schemeClr val="bg1"/>
                </a:solidFill>
              </a:rPr>
              <a:t>C</a:t>
            </a:r>
            <a:r>
              <a:rPr lang="en-US" altLang="zh-CN" sz="4800" b="1" spc="300" dirty="0">
                <a:solidFill>
                  <a:schemeClr val="bg1"/>
                </a:solidFill>
              </a:rPr>
              <a:t>ONTENTS</a:t>
            </a:r>
            <a:endParaRPr lang="zh-CN" altLang="en-US" sz="4800" b="1" spc="300" dirty="0">
              <a:solidFill>
                <a:schemeClr val="bg1"/>
              </a:solidFill>
            </a:endParaRPr>
          </a:p>
        </p:txBody>
      </p:sp>
      <p:grpSp>
        <p:nvGrpSpPr>
          <p:cNvPr id="6" name="组合 5"/>
          <p:cNvGrpSpPr/>
          <p:nvPr/>
        </p:nvGrpSpPr>
        <p:grpSpPr>
          <a:xfrm>
            <a:off x="4453668" y="359407"/>
            <a:ext cx="720670" cy="642272"/>
            <a:chOff x="4438248" y="1649887"/>
            <a:chExt cx="720670" cy="642272"/>
          </a:xfrm>
        </p:grpSpPr>
        <p:sp>
          <p:nvSpPr>
            <p:cNvPr id="7" name="圆角矩形 6"/>
            <p:cNvSpPr/>
            <p:nvPr/>
          </p:nvSpPr>
          <p:spPr>
            <a:xfrm>
              <a:off x="4460144" y="1649887"/>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文本框 11"/>
            <p:cNvSpPr txBox="1"/>
            <p:nvPr/>
          </p:nvSpPr>
          <p:spPr>
            <a:xfrm>
              <a:off x="4438248" y="1739863"/>
              <a:ext cx="720670" cy="461665"/>
            </a:xfrm>
            <a:prstGeom prst="rect">
              <a:avLst/>
            </a:prstGeom>
            <a:noFill/>
          </p:spPr>
          <p:txBody>
            <a:bodyPr wrap="square" rtlCol="0">
              <a:spAutoFit/>
            </a:bodyPr>
            <a:lstStyle/>
            <a:p>
              <a:pPr algn="ctr"/>
              <a:r>
                <a:rPr lang="en-US" altLang="zh-CN" sz="2400" b="1" dirty="0">
                  <a:solidFill>
                    <a:schemeClr val="bg1"/>
                  </a:solidFill>
                </a:rPr>
                <a:t>01</a:t>
              </a:r>
              <a:endParaRPr lang="zh-CN" altLang="en-US" sz="2400" b="1" dirty="0">
                <a:solidFill>
                  <a:schemeClr val="bg1"/>
                </a:solidFill>
              </a:endParaRPr>
            </a:p>
          </p:txBody>
        </p:sp>
      </p:grpSp>
      <p:grpSp>
        <p:nvGrpSpPr>
          <p:cNvPr id="22" name="组合 21"/>
          <p:cNvGrpSpPr/>
          <p:nvPr/>
        </p:nvGrpSpPr>
        <p:grpSpPr>
          <a:xfrm>
            <a:off x="4453668" y="1716515"/>
            <a:ext cx="720670" cy="642272"/>
            <a:chOff x="4438248" y="2615110"/>
            <a:chExt cx="720670" cy="642272"/>
          </a:xfrm>
        </p:grpSpPr>
        <p:sp>
          <p:nvSpPr>
            <p:cNvPr id="8" name="圆角矩形 7"/>
            <p:cNvSpPr/>
            <p:nvPr/>
          </p:nvSpPr>
          <p:spPr>
            <a:xfrm>
              <a:off x="4460144" y="261511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4438248" y="2709794"/>
              <a:ext cx="720670" cy="461665"/>
            </a:xfrm>
            <a:prstGeom prst="rect">
              <a:avLst/>
            </a:prstGeom>
            <a:noFill/>
          </p:spPr>
          <p:txBody>
            <a:bodyPr wrap="square" rtlCol="0">
              <a:spAutoFit/>
            </a:bodyPr>
            <a:lstStyle/>
            <a:p>
              <a:pPr algn="ctr"/>
              <a:r>
                <a:rPr lang="en-US" altLang="zh-CN" sz="2400" b="1" dirty="0">
                  <a:solidFill>
                    <a:schemeClr val="bg1"/>
                  </a:solidFill>
                </a:rPr>
                <a:t>02</a:t>
              </a:r>
              <a:endParaRPr lang="zh-CN" altLang="en-US" sz="2400" b="1" dirty="0">
                <a:solidFill>
                  <a:schemeClr val="bg1"/>
                </a:solidFill>
              </a:endParaRPr>
            </a:p>
          </p:txBody>
        </p:sp>
      </p:grpSp>
      <p:grpSp>
        <p:nvGrpSpPr>
          <p:cNvPr id="29" name="组合 28"/>
          <p:cNvGrpSpPr/>
          <p:nvPr/>
        </p:nvGrpSpPr>
        <p:grpSpPr>
          <a:xfrm>
            <a:off x="4453668" y="3088115"/>
            <a:ext cx="720670" cy="642272"/>
            <a:chOff x="4438248" y="3580333"/>
            <a:chExt cx="720670" cy="642272"/>
          </a:xfrm>
        </p:grpSpPr>
        <p:sp>
          <p:nvSpPr>
            <p:cNvPr id="9" name="圆角矩形 8"/>
            <p:cNvSpPr/>
            <p:nvPr/>
          </p:nvSpPr>
          <p:spPr>
            <a:xfrm>
              <a:off x="4460144" y="3580333"/>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文本框 13"/>
            <p:cNvSpPr txBox="1"/>
            <p:nvPr/>
          </p:nvSpPr>
          <p:spPr>
            <a:xfrm>
              <a:off x="4438248" y="3676085"/>
              <a:ext cx="720670" cy="461665"/>
            </a:xfrm>
            <a:prstGeom prst="rect">
              <a:avLst/>
            </a:prstGeom>
            <a:noFill/>
          </p:spPr>
          <p:txBody>
            <a:bodyPr wrap="square" rtlCol="0">
              <a:spAutoFit/>
            </a:bodyPr>
            <a:lstStyle/>
            <a:p>
              <a:pPr algn="ctr"/>
              <a:r>
                <a:rPr lang="en-US" altLang="zh-CN" sz="2400" b="1" dirty="0">
                  <a:solidFill>
                    <a:schemeClr val="bg1"/>
                  </a:solidFill>
                </a:rPr>
                <a:t>03</a:t>
              </a:r>
              <a:endParaRPr lang="zh-CN" altLang="en-US" sz="2400" b="1" dirty="0">
                <a:solidFill>
                  <a:schemeClr val="bg1"/>
                </a:solidFill>
              </a:endParaRPr>
            </a:p>
          </p:txBody>
        </p:sp>
      </p:grpSp>
      <p:sp>
        <p:nvSpPr>
          <p:cNvPr id="19" name="文本框 18"/>
          <p:cNvSpPr txBox="1"/>
          <p:nvPr/>
        </p:nvSpPr>
        <p:spPr>
          <a:xfrm>
            <a:off x="5264170" y="3088115"/>
            <a:ext cx="5014608" cy="584775"/>
          </a:xfrm>
          <a:prstGeom prst="rect">
            <a:avLst/>
          </a:prstGeom>
          <a:noFill/>
        </p:spPr>
        <p:txBody>
          <a:bodyPr wrap="square" rtlCol="0">
            <a:spAutoFit/>
          </a:bodyPr>
          <a:lstStyle/>
          <a:p>
            <a:r>
              <a:rPr lang="zh-CN" altLang="en-US" sz="3200" b="1" spc="300" dirty="0">
                <a:solidFill>
                  <a:schemeClr val="tx1">
                    <a:lumMod val="75000"/>
                    <a:lumOff val="25000"/>
                  </a:schemeClr>
                </a:solidFill>
              </a:rPr>
              <a:t>方法流程</a:t>
            </a:r>
          </a:p>
        </p:txBody>
      </p:sp>
      <p:grpSp>
        <p:nvGrpSpPr>
          <p:cNvPr id="20" name="组合 28">
            <a:extLst>
              <a:ext uri="{FF2B5EF4-FFF2-40B4-BE49-F238E27FC236}">
                <a16:creationId xmlns:a16="http://schemas.microsoft.com/office/drawing/2014/main" id="{2604A61B-F8E5-4C6F-907A-3FD86EA34EDC}"/>
              </a:ext>
            </a:extLst>
          </p:cNvPr>
          <p:cNvGrpSpPr/>
          <p:nvPr/>
        </p:nvGrpSpPr>
        <p:grpSpPr>
          <a:xfrm>
            <a:off x="4453668" y="4452469"/>
            <a:ext cx="720670" cy="642272"/>
            <a:chOff x="4438248" y="3580333"/>
            <a:chExt cx="720670" cy="642272"/>
          </a:xfrm>
        </p:grpSpPr>
        <p:sp>
          <p:nvSpPr>
            <p:cNvPr id="21" name="圆角矩形 8">
              <a:extLst>
                <a:ext uri="{FF2B5EF4-FFF2-40B4-BE49-F238E27FC236}">
                  <a16:creationId xmlns:a16="http://schemas.microsoft.com/office/drawing/2014/main" id="{2B3D5B70-39C7-472B-9576-DB50D4C0E9BC}"/>
                </a:ext>
              </a:extLst>
            </p:cNvPr>
            <p:cNvSpPr/>
            <p:nvPr/>
          </p:nvSpPr>
          <p:spPr>
            <a:xfrm>
              <a:off x="4460144" y="3580333"/>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文本框 13">
              <a:extLst>
                <a:ext uri="{FF2B5EF4-FFF2-40B4-BE49-F238E27FC236}">
                  <a16:creationId xmlns:a16="http://schemas.microsoft.com/office/drawing/2014/main" id="{95CBE092-5C09-4DF6-8BEB-2D0DA6453FAF}"/>
                </a:ext>
              </a:extLst>
            </p:cNvPr>
            <p:cNvSpPr txBox="1"/>
            <p:nvPr/>
          </p:nvSpPr>
          <p:spPr>
            <a:xfrm>
              <a:off x="4438248" y="3676085"/>
              <a:ext cx="720670" cy="461665"/>
            </a:xfrm>
            <a:prstGeom prst="rect">
              <a:avLst/>
            </a:prstGeom>
            <a:noFill/>
          </p:spPr>
          <p:txBody>
            <a:bodyPr wrap="square" rtlCol="0">
              <a:spAutoFit/>
            </a:bodyPr>
            <a:lstStyle/>
            <a:p>
              <a:pPr algn="ctr"/>
              <a:r>
                <a:rPr lang="en-US" altLang="zh-CN" sz="2400" b="1" dirty="0">
                  <a:solidFill>
                    <a:schemeClr val="bg1"/>
                  </a:solidFill>
                </a:rPr>
                <a:t>04</a:t>
              </a:r>
              <a:endParaRPr lang="zh-CN" altLang="en-US" sz="2400" b="1" dirty="0">
                <a:solidFill>
                  <a:schemeClr val="bg1"/>
                </a:solidFill>
              </a:endParaRPr>
            </a:p>
          </p:txBody>
        </p:sp>
      </p:grpSp>
      <p:grpSp>
        <p:nvGrpSpPr>
          <p:cNvPr id="31" name="组合 28">
            <a:extLst>
              <a:ext uri="{FF2B5EF4-FFF2-40B4-BE49-F238E27FC236}">
                <a16:creationId xmlns:a16="http://schemas.microsoft.com/office/drawing/2014/main" id="{AA3AD154-9E3E-4EE5-A306-3677554AF2CD}"/>
              </a:ext>
            </a:extLst>
          </p:cNvPr>
          <p:cNvGrpSpPr/>
          <p:nvPr/>
        </p:nvGrpSpPr>
        <p:grpSpPr>
          <a:xfrm>
            <a:off x="4453668" y="5816823"/>
            <a:ext cx="720670" cy="642272"/>
            <a:chOff x="4438248" y="3580333"/>
            <a:chExt cx="720670" cy="642272"/>
          </a:xfrm>
        </p:grpSpPr>
        <p:sp>
          <p:nvSpPr>
            <p:cNvPr id="32" name="圆角矩形 8">
              <a:extLst>
                <a:ext uri="{FF2B5EF4-FFF2-40B4-BE49-F238E27FC236}">
                  <a16:creationId xmlns:a16="http://schemas.microsoft.com/office/drawing/2014/main" id="{7C443507-B21D-4029-A340-CC9CBB233DFB}"/>
                </a:ext>
              </a:extLst>
            </p:cNvPr>
            <p:cNvSpPr/>
            <p:nvPr/>
          </p:nvSpPr>
          <p:spPr>
            <a:xfrm>
              <a:off x="4460144" y="3580333"/>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3" name="文本框 13">
              <a:extLst>
                <a:ext uri="{FF2B5EF4-FFF2-40B4-BE49-F238E27FC236}">
                  <a16:creationId xmlns:a16="http://schemas.microsoft.com/office/drawing/2014/main" id="{2EF2A0D2-ECC3-4E45-B79D-25808F5227B1}"/>
                </a:ext>
              </a:extLst>
            </p:cNvPr>
            <p:cNvSpPr txBox="1"/>
            <p:nvPr/>
          </p:nvSpPr>
          <p:spPr>
            <a:xfrm>
              <a:off x="4438248" y="3676085"/>
              <a:ext cx="720670" cy="461665"/>
            </a:xfrm>
            <a:prstGeom prst="rect">
              <a:avLst/>
            </a:prstGeom>
            <a:noFill/>
          </p:spPr>
          <p:txBody>
            <a:bodyPr wrap="square" rtlCol="0">
              <a:spAutoFit/>
            </a:bodyPr>
            <a:lstStyle/>
            <a:p>
              <a:pPr algn="ctr"/>
              <a:r>
                <a:rPr lang="en-US" altLang="zh-CN" sz="2400" b="1" dirty="0">
                  <a:solidFill>
                    <a:schemeClr val="bg1"/>
                  </a:solidFill>
                </a:rPr>
                <a:t>05</a:t>
              </a:r>
              <a:endParaRPr lang="zh-CN" altLang="en-US" sz="2400" b="1" dirty="0">
                <a:solidFill>
                  <a:schemeClr val="bg1"/>
                </a:solidFill>
              </a:endParaRPr>
            </a:p>
          </p:txBody>
        </p:sp>
      </p:grpSp>
      <p:sp>
        <p:nvSpPr>
          <p:cNvPr id="38" name="文本框 18">
            <a:extLst>
              <a:ext uri="{FF2B5EF4-FFF2-40B4-BE49-F238E27FC236}">
                <a16:creationId xmlns:a16="http://schemas.microsoft.com/office/drawing/2014/main" id="{F0E51E5D-5107-4462-B648-BB8EDD90C5F2}"/>
              </a:ext>
            </a:extLst>
          </p:cNvPr>
          <p:cNvSpPr txBox="1"/>
          <p:nvPr/>
        </p:nvSpPr>
        <p:spPr>
          <a:xfrm>
            <a:off x="5264170" y="4452469"/>
            <a:ext cx="5772130" cy="584775"/>
          </a:xfrm>
          <a:prstGeom prst="rect">
            <a:avLst/>
          </a:prstGeom>
          <a:noFill/>
        </p:spPr>
        <p:txBody>
          <a:bodyPr wrap="square" rtlCol="0">
            <a:spAutoFit/>
          </a:bodyPr>
          <a:lstStyle/>
          <a:p>
            <a:r>
              <a:rPr lang="zh-CN" altLang="en-US" sz="3200" b="1" spc="300" dirty="0">
                <a:solidFill>
                  <a:schemeClr val="tx1">
                    <a:lumMod val="75000"/>
                    <a:lumOff val="25000"/>
                  </a:schemeClr>
                </a:solidFill>
              </a:rPr>
              <a:t>实验分析</a:t>
            </a:r>
          </a:p>
        </p:txBody>
      </p:sp>
      <p:sp>
        <p:nvSpPr>
          <p:cNvPr id="41" name="文本框 18">
            <a:extLst>
              <a:ext uri="{FF2B5EF4-FFF2-40B4-BE49-F238E27FC236}">
                <a16:creationId xmlns:a16="http://schemas.microsoft.com/office/drawing/2014/main" id="{00D76B8F-48B6-42BC-8876-E31906DEC1E4}"/>
              </a:ext>
            </a:extLst>
          </p:cNvPr>
          <p:cNvSpPr txBox="1"/>
          <p:nvPr/>
        </p:nvSpPr>
        <p:spPr>
          <a:xfrm>
            <a:off x="5264170" y="1716515"/>
            <a:ext cx="5014608" cy="584775"/>
          </a:xfrm>
          <a:prstGeom prst="rect">
            <a:avLst/>
          </a:prstGeom>
          <a:noFill/>
        </p:spPr>
        <p:txBody>
          <a:bodyPr wrap="square" rtlCol="0">
            <a:spAutoFit/>
          </a:bodyPr>
          <a:lstStyle/>
          <a:p>
            <a:r>
              <a:rPr lang="zh-CN" altLang="en-US" sz="3200" b="1" spc="300" dirty="0">
                <a:solidFill>
                  <a:schemeClr val="tx1">
                    <a:lumMod val="75000"/>
                    <a:lumOff val="25000"/>
                  </a:schemeClr>
                </a:solidFill>
              </a:rPr>
              <a:t>原理</a:t>
            </a:r>
          </a:p>
        </p:txBody>
      </p:sp>
      <p:sp>
        <p:nvSpPr>
          <p:cNvPr id="3" name="文本框 18">
            <a:extLst>
              <a:ext uri="{FF2B5EF4-FFF2-40B4-BE49-F238E27FC236}">
                <a16:creationId xmlns:a16="http://schemas.microsoft.com/office/drawing/2014/main" id="{3605AF5E-D7DC-1A0A-5FF5-59E03ED0C701}"/>
              </a:ext>
            </a:extLst>
          </p:cNvPr>
          <p:cNvSpPr txBox="1"/>
          <p:nvPr/>
        </p:nvSpPr>
        <p:spPr>
          <a:xfrm>
            <a:off x="5264170" y="387827"/>
            <a:ext cx="5014608" cy="584775"/>
          </a:xfrm>
          <a:prstGeom prst="rect">
            <a:avLst/>
          </a:prstGeom>
          <a:noFill/>
        </p:spPr>
        <p:txBody>
          <a:bodyPr wrap="square" rtlCol="0">
            <a:spAutoFit/>
          </a:bodyPr>
          <a:lstStyle/>
          <a:p>
            <a:r>
              <a:rPr lang="zh-CN" altLang="en-US" sz="3200" b="1" spc="300" dirty="0">
                <a:solidFill>
                  <a:schemeClr val="tx1">
                    <a:lumMod val="75000"/>
                    <a:lumOff val="25000"/>
                  </a:schemeClr>
                </a:solidFill>
              </a:rPr>
              <a:t>任务背景</a:t>
            </a:r>
          </a:p>
        </p:txBody>
      </p:sp>
      <p:sp>
        <p:nvSpPr>
          <p:cNvPr id="5" name="文本框 18">
            <a:extLst>
              <a:ext uri="{FF2B5EF4-FFF2-40B4-BE49-F238E27FC236}">
                <a16:creationId xmlns:a16="http://schemas.microsoft.com/office/drawing/2014/main" id="{41CB4D1A-A2DA-8D3D-65E6-D91059D34D02}"/>
              </a:ext>
            </a:extLst>
          </p:cNvPr>
          <p:cNvSpPr txBox="1"/>
          <p:nvPr/>
        </p:nvSpPr>
        <p:spPr>
          <a:xfrm>
            <a:off x="5264170" y="5809977"/>
            <a:ext cx="5772130" cy="584775"/>
          </a:xfrm>
          <a:prstGeom prst="rect">
            <a:avLst/>
          </a:prstGeom>
          <a:noFill/>
        </p:spPr>
        <p:txBody>
          <a:bodyPr wrap="square" rtlCol="0">
            <a:spAutoFit/>
          </a:bodyPr>
          <a:lstStyle/>
          <a:p>
            <a:r>
              <a:rPr lang="zh-CN" altLang="en-US" sz="3200" b="1" spc="300" dirty="0">
                <a:solidFill>
                  <a:schemeClr val="tx1">
                    <a:lumMod val="75000"/>
                    <a:lumOff val="25000"/>
                  </a:schemeClr>
                </a:solidFill>
              </a:rPr>
              <a:t>总结</a:t>
            </a: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58651" cy="3089564"/>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基于对象分析的辅助模块</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2</a:t>
            </a:r>
          </a:p>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之后将描述矩阵和图片输入到</a:t>
            </a:r>
            <a:r>
              <a:rPr lang="en-US" altLang="zh-CN" sz="1800" kern="100" dirty="0">
                <a:effectLst/>
                <a:latin typeface="Times New Roman" panose="02020603050405020304" pitchFamily="18" charset="0"/>
                <a:ea typeface="宋体" panose="02010600030101010101" pitchFamily="2" charset="-122"/>
              </a:rPr>
              <a:t>VQA</a:t>
            </a:r>
            <a:r>
              <a:rPr lang="zh-CN" altLang="zh-CN" sz="1800" kern="100" dirty="0">
                <a:effectLst/>
                <a:latin typeface="Times New Roman" panose="02020603050405020304" pitchFamily="18" charset="0"/>
                <a:ea typeface="宋体" panose="02010600030101010101" pitchFamily="2" charset="-122"/>
              </a:rPr>
              <a:t>模型中，根据描述矩阵和问题模板构建问题进行问答。对于对象，构造模板：“</a:t>
            </a:r>
            <a:r>
              <a:rPr lang="en-US" altLang="zh-CN" sz="1800" kern="100" dirty="0">
                <a:effectLst/>
                <a:latin typeface="Times New Roman" panose="02020603050405020304" pitchFamily="18" charset="0"/>
                <a:ea typeface="宋体" panose="02010600030101010101" pitchFamily="2" charset="-122"/>
              </a:rPr>
              <a:t>Can you find any {Object}?</a:t>
            </a:r>
            <a:r>
              <a:rPr lang="zh-CN" altLang="zh-CN" sz="1800" kern="100" dirty="0">
                <a:effectLst/>
                <a:latin typeface="Times New Roman" panose="02020603050405020304" pitchFamily="18" charset="0"/>
                <a:ea typeface="宋体" panose="02010600030101010101" pitchFamily="2" charset="-122"/>
              </a:rPr>
              <a:t>”；对于颜色属性，构造模板：“</a:t>
            </a:r>
            <a:r>
              <a:rPr lang="en-US" altLang="zh-CN" sz="1800" kern="100" dirty="0">
                <a:effectLst/>
                <a:latin typeface="Times New Roman" panose="02020603050405020304" pitchFamily="18" charset="0"/>
                <a:ea typeface="宋体" panose="02010600030101010101" pitchFamily="2" charset="-122"/>
              </a:rPr>
              <a:t>Is the {Object} {Color}?</a:t>
            </a:r>
            <a:r>
              <a:rPr lang="zh-CN" altLang="zh-CN" sz="1800" kern="100" dirty="0">
                <a:effectLst/>
                <a:latin typeface="Times New Roman" panose="02020603050405020304" pitchFamily="18" charset="0"/>
                <a:ea typeface="宋体" panose="02010600030101010101" pitchFamily="2" charset="-122"/>
              </a:rPr>
              <a:t>”；对于对象间的关系，构造模板：“</a:t>
            </a:r>
            <a:r>
              <a:rPr lang="en-US" altLang="zh-CN" sz="1800" kern="100" dirty="0">
                <a:effectLst/>
                <a:latin typeface="Times New Roman" panose="02020603050405020304" pitchFamily="18" charset="0"/>
                <a:ea typeface="宋体" panose="02010600030101010101" pitchFamily="2" charset="-122"/>
              </a:rPr>
              <a:t>Is {relation}?</a:t>
            </a:r>
            <a:r>
              <a:rPr lang="zh-CN" altLang="zh-CN" sz="1800" kern="100" dirty="0">
                <a:effectLst/>
                <a:latin typeface="Times New Roman" panose="02020603050405020304" pitchFamily="18" charset="0"/>
                <a:ea typeface="宋体" panose="02010600030101010101" pitchFamily="2" charset="-122"/>
              </a:rPr>
              <a:t>”。</a:t>
            </a:r>
          </a:p>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根据描述矩阵的形式，将答案为“</a:t>
            </a:r>
            <a:r>
              <a:rPr lang="en-US" altLang="zh-CN" sz="1800" kern="100" dirty="0">
                <a:effectLst/>
                <a:latin typeface="Times New Roman" panose="02020603050405020304" pitchFamily="18" charset="0"/>
                <a:ea typeface="宋体" panose="02010600030101010101" pitchFamily="2" charset="-122"/>
              </a:rPr>
              <a:t>Yes</a:t>
            </a:r>
            <a:r>
              <a:rPr lang="zh-CN" altLang="zh-CN" sz="1800" kern="100" dirty="0">
                <a:effectLst/>
                <a:latin typeface="Times New Roman" panose="02020603050405020304" pitchFamily="18" charset="0"/>
                <a:ea typeface="宋体" panose="02010600030101010101" pitchFamily="2" charset="-122"/>
              </a:rPr>
              <a:t>”的概率构成得分矩阵。最后，取得分矩阵的均值作为图片的</a:t>
            </a:r>
            <a:r>
              <a:rPr lang="en-US" altLang="zh-CN" sz="1800" kern="100" dirty="0">
                <a:effectLst/>
                <a:latin typeface="Times New Roman" panose="02020603050405020304" pitchFamily="18" charset="0"/>
                <a:ea typeface="宋体" panose="02010600030101010101" pitchFamily="2" charset="-122"/>
              </a:rPr>
              <a:t>D-score</a:t>
            </a:r>
            <a:r>
              <a:rPr lang="zh-CN" altLang="zh-CN" sz="1800" kern="100" dirty="0">
                <a:effectLst/>
                <a:latin typeface="Times New Roman" panose="02020603050405020304" pitchFamily="18" charset="0"/>
                <a:ea typeface="宋体" panose="02010600030101010101" pitchFamily="2" charset="-122"/>
              </a:rPr>
              <a:t>。</a:t>
            </a: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p:graphicFrame>
        <p:nvGraphicFramePr>
          <p:cNvPr id="3" name="表格 2">
            <a:extLst>
              <a:ext uri="{FF2B5EF4-FFF2-40B4-BE49-F238E27FC236}">
                <a16:creationId xmlns:a16="http://schemas.microsoft.com/office/drawing/2014/main" id="{67266C02-6235-836F-881A-CE426E07F8CD}"/>
              </a:ext>
            </a:extLst>
          </p:cNvPr>
          <p:cNvGraphicFramePr>
            <a:graphicFrameLocks noGrp="1"/>
          </p:cNvGraphicFramePr>
          <p:nvPr>
            <p:extLst>
              <p:ext uri="{D42A27DB-BD31-4B8C-83A1-F6EECF244321}">
                <p14:modId xmlns:p14="http://schemas.microsoft.com/office/powerpoint/2010/main" val="1577222165"/>
              </p:ext>
            </p:extLst>
          </p:nvPr>
        </p:nvGraphicFramePr>
        <p:xfrm>
          <a:off x="3336924" y="3506955"/>
          <a:ext cx="5518151" cy="2512846"/>
        </p:xfrm>
        <a:graphic>
          <a:graphicData uri="http://schemas.openxmlformats.org/drawingml/2006/table">
            <a:tbl>
              <a:tblPr firstRow="1" firstCol="1" bandRow="1">
                <a:tableStyleId>{5C22544A-7EE6-4342-B048-85BDC9FD1C3A}</a:tableStyleId>
              </a:tblPr>
              <a:tblGrid>
                <a:gridCol w="879364">
                  <a:extLst>
                    <a:ext uri="{9D8B030D-6E8A-4147-A177-3AD203B41FA5}">
                      <a16:colId xmlns:a16="http://schemas.microsoft.com/office/drawing/2014/main" val="1271854125"/>
                    </a:ext>
                  </a:extLst>
                </a:gridCol>
                <a:gridCol w="654345">
                  <a:extLst>
                    <a:ext uri="{9D8B030D-6E8A-4147-A177-3AD203B41FA5}">
                      <a16:colId xmlns:a16="http://schemas.microsoft.com/office/drawing/2014/main" val="383491633"/>
                    </a:ext>
                  </a:extLst>
                </a:gridCol>
                <a:gridCol w="852061">
                  <a:extLst>
                    <a:ext uri="{9D8B030D-6E8A-4147-A177-3AD203B41FA5}">
                      <a16:colId xmlns:a16="http://schemas.microsoft.com/office/drawing/2014/main" val="1831292893"/>
                    </a:ext>
                  </a:extLst>
                </a:gridCol>
                <a:gridCol w="972573">
                  <a:extLst>
                    <a:ext uri="{9D8B030D-6E8A-4147-A177-3AD203B41FA5}">
                      <a16:colId xmlns:a16="http://schemas.microsoft.com/office/drawing/2014/main" val="1346958433"/>
                    </a:ext>
                  </a:extLst>
                </a:gridCol>
                <a:gridCol w="879364">
                  <a:extLst>
                    <a:ext uri="{9D8B030D-6E8A-4147-A177-3AD203B41FA5}">
                      <a16:colId xmlns:a16="http://schemas.microsoft.com/office/drawing/2014/main" val="1149000956"/>
                    </a:ext>
                  </a:extLst>
                </a:gridCol>
                <a:gridCol w="401080">
                  <a:extLst>
                    <a:ext uri="{9D8B030D-6E8A-4147-A177-3AD203B41FA5}">
                      <a16:colId xmlns:a16="http://schemas.microsoft.com/office/drawing/2014/main" val="744068781"/>
                    </a:ext>
                  </a:extLst>
                </a:gridCol>
                <a:gridCol w="879364">
                  <a:extLst>
                    <a:ext uri="{9D8B030D-6E8A-4147-A177-3AD203B41FA5}">
                      <a16:colId xmlns:a16="http://schemas.microsoft.com/office/drawing/2014/main" val="1453149417"/>
                    </a:ext>
                  </a:extLst>
                </a:gridCol>
              </a:tblGrid>
              <a:tr h="724460">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Color</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Number</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Existence</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Object 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Object n</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65923659"/>
                  </a:ext>
                </a:extLst>
              </a:tr>
              <a:tr h="724460">
                <a:tc>
                  <a:txBody>
                    <a:bodyPr/>
                    <a:lstStyle/>
                    <a:p>
                      <a:pPr algn="ctr">
                        <a:lnSpc>
                          <a:spcPct val="150000"/>
                        </a:lnSpc>
                      </a:pPr>
                      <a:r>
                        <a:rPr lang="en-US" sz="1050" kern="100">
                          <a:effectLst/>
                        </a:rPr>
                        <a:t>Object 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0.79</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0.89</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0.82 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0.90 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0.78 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20136070"/>
                  </a:ext>
                </a:extLst>
              </a:tr>
              <a:tr h="339466">
                <a:tc>
                  <a:txBody>
                    <a:bodyPr/>
                    <a:lstStyle/>
                    <a:p>
                      <a:pPr algn="ctr">
                        <a:lnSpc>
                          <a:spcPct val="150000"/>
                        </a:lnSpc>
                      </a:pPr>
                      <a:r>
                        <a:rPr lang="en-US" sz="1050" kern="100">
                          <a:effectLst/>
                        </a:rPr>
                        <a:t>…</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665630257"/>
                  </a:ext>
                </a:extLst>
              </a:tr>
              <a:tr h="724460">
                <a:tc>
                  <a:txBody>
                    <a:bodyPr/>
                    <a:lstStyle/>
                    <a:p>
                      <a:pPr algn="ctr">
                        <a:lnSpc>
                          <a:spcPct val="150000"/>
                        </a:lnSpc>
                      </a:pPr>
                      <a:r>
                        <a:rPr lang="en-US" sz="1050" kern="100">
                          <a:effectLst/>
                        </a:rPr>
                        <a:t>Object n</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0.56 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0.63 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0.95 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0.67 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0.88 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70927453"/>
                  </a:ext>
                </a:extLst>
              </a:tr>
            </a:tbl>
          </a:graphicData>
        </a:graphic>
      </p:graphicFrame>
    </p:spTree>
    <p:extLst>
      <p:ext uri="{BB962C8B-B14F-4D97-AF65-F5344CB8AC3E}">
        <p14:creationId xmlns:p14="http://schemas.microsoft.com/office/powerpoint/2010/main" val="1222376483"/>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5274"/>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3" name="文本框 2"/>
          <p:cNvSpPr txBox="1"/>
          <p:nvPr/>
        </p:nvSpPr>
        <p:spPr>
          <a:xfrm>
            <a:off x="-758781" y="1501348"/>
            <a:ext cx="5737094" cy="2646878"/>
          </a:xfrm>
          <a:prstGeom prst="rect">
            <a:avLst/>
          </a:prstGeom>
          <a:noFill/>
        </p:spPr>
        <p:txBody>
          <a:bodyPr wrap="square" rtlCol="0">
            <a:spAutoFit/>
          </a:bodyPr>
          <a:lstStyle/>
          <a:p>
            <a:pPr algn="ctr"/>
            <a:r>
              <a:rPr lang="en-US" altLang="zh-CN" sz="16600" b="1" spc="300" dirty="0">
                <a:solidFill>
                  <a:schemeClr val="bg1"/>
                </a:solidFill>
              </a:rPr>
              <a:t>P</a:t>
            </a:r>
            <a:r>
              <a:rPr lang="en-US" altLang="zh-CN" sz="9600" b="1" spc="300" dirty="0">
                <a:solidFill>
                  <a:schemeClr val="bg1"/>
                </a:solidFill>
              </a:rPr>
              <a:t>art</a:t>
            </a:r>
            <a:endParaRPr lang="zh-CN" altLang="en-US" sz="9600" b="1" spc="300" dirty="0">
              <a:solidFill>
                <a:schemeClr val="bg1"/>
              </a:solidFill>
            </a:endParaRPr>
          </a:p>
        </p:txBody>
      </p:sp>
      <p:grpSp>
        <p:nvGrpSpPr>
          <p:cNvPr id="8" name="组合 7"/>
          <p:cNvGrpSpPr/>
          <p:nvPr/>
        </p:nvGrpSpPr>
        <p:grpSpPr>
          <a:xfrm>
            <a:off x="3914074" y="2096314"/>
            <a:ext cx="1695279" cy="1510858"/>
            <a:chOff x="4436392" y="3027170"/>
            <a:chExt cx="720670" cy="642272"/>
          </a:xfrm>
        </p:grpSpPr>
        <p:sp>
          <p:nvSpPr>
            <p:cNvPr id="4" name="圆角矩形 3"/>
            <p:cNvSpPr/>
            <p:nvPr/>
          </p:nvSpPr>
          <p:spPr>
            <a:xfrm>
              <a:off x="4458288" y="302717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5400"/>
            </a:p>
          </p:txBody>
        </p:sp>
        <p:sp>
          <p:nvSpPr>
            <p:cNvPr id="5" name="文本框 4"/>
            <p:cNvSpPr txBox="1"/>
            <p:nvPr/>
          </p:nvSpPr>
          <p:spPr>
            <a:xfrm>
              <a:off x="4436392" y="3117145"/>
              <a:ext cx="720670" cy="471014"/>
            </a:xfrm>
            <a:prstGeom prst="rect">
              <a:avLst/>
            </a:prstGeom>
            <a:noFill/>
          </p:spPr>
          <p:txBody>
            <a:bodyPr wrap="square" rtlCol="0">
              <a:spAutoFit/>
            </a:bodyPr>
            <a:lstStyle/>
            <a:p>
              <a:pPr algn="ctr"/>
              <a:r>
                <a:rPr lang="en-US" altLang="zh-CN" sz="6600" b="1" dirty="0">
                  <a:solidFill>
                    <a:schemeClr val="bg1"/>
                  </a:solidFill>
                </a:rPr>
                <a:t>04</a:t>
              </a:r>
              <a:endParaRPr lang="zh-CN" altLang="en-US" sz="6600" b="1" dirty="0">
                <a:solidFill>
                  <a:schemeClr val="bg1"/>
                </a:solidFill>
              </a:endParaRPr>
            </a:p>
          </p:txBody>
        </p:sp>
      </p:grpSp>
      <p:sp>
        <p:nvSpPr>
          <p:cNvPr id="18" name="文本框 18">
            <a:extLst>
              <a:ext uri="{FF2B5EF4-FFF2-40B4-BE49-F238E27FC236}">
                <a16:creationId xmlns:a16="http://schemas.microsoft.com/office/drawing/2014/main" id="{07F078D0-1789-49E8-B807-F7BE7EA33E03}"/>
              </a:ext>
            </a:extLst>
          </p:cNvPr>
          <p:cNvSpPr txBox="1"/>
          <p:nvPr/>
        </p:nvSpPr>
        <p:spPr>
          <a:xfrm>
            <a:off x="5737094" y="2403758"/>
            <a:ext cx="5014608" cy="923330"/>
          </a:xfrm>
          <a:prstGeom prst="rect">
            <a:avLst/>
          </a:prstGeom>
          <a:noFill/>
        </p:spPr>
        <p:txBody>
          <a:bodyPr wrap="square" rtlCol="0">
            <a:spAutoFit/>
          </a:bodyPr>
          <a:lstStyle/>
          <a:p>
            <a:r>
              <a:rPr lang="zh-CN" altLang="en-US" sz="5400" b="1" spc="300" dirty="0">
                <a:solidFill>
                  <a:schemeClr val="tx1">
                    <a:lumMod val="75000"/>
                    <a:lumOff val="25000"/>
                  </a:schemeClr>
                </a:solidFill>
              </a:rPr>
              <a:t>实验分析</a:t>
            </a:r>
          </a:p>
        </p:txBody>
      </p:sp>
      <p:sp>
        <p:nvSpPr>
          <p:cNvPr id="6" name="文本框 5">
            <a:extLst>
              <a:ext uri="{FF2B5EF4-FFF2-40B4-BE49-F238E27FC236}">
                <a16:creationId xmlns:a16="http://schemas.microsoft.com/office/drawing/2014/main" id="{2C103FCB-67A3-838F-0E99-484237207E95}"/>
              </a:ext>
            </a:extLst>
          </p:cNvPr>
          <p:cNvSpPr txBox="1"/>
          <p:nvPr/>
        </p:nvSpPr>
        <p:spPr>
          <a:xfrm>
            <a:off x="6266949" y="3574930"/>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数据集与超参数设置</a:t>
            </a:r>
          </a:p>
        </p:txBody>
      </p:sp>
      <p:sp>
        <p:nvSpPr>
          <p:cNvPr id="7" name="椭圆 6">
            <a:extLst>
              <a:ext uri="{FF2B5EF4-FFF2-40B4-BE49-F238E27FC236}">
                <a16:creationId xmlns:a16="http://schemas.microsoft.com/office/drawing/2014/main" id="{BD4CB5CE-C4B3-3C48-E525-8EAA9BBB6B0E}"/>
              </a:ext>
            </a:extLst>
          </p:cNvPr>
          <p:cNvSpPr/>
          <p:nvPr/>
        </p:nvSpPr>
        <p:spPr>
          <a:xfrm>
            <a:off x="5858359" y="3601720"/>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9">
            <a:extLst>
              <a:ext uri="{FF2B5EF4-FFF2-40B4-BE49-F238E27FC236}">
                <a16:creationId xmlns:a16="http://schemas.microsoft.com/office/drawing/2014/main" id="{EE376CB9-20CB-9523-36DF-8BA867702710}"/>
              </a:ext>
            </a:extLst>
          </p:cNvPr>
          <p:cNvSpPr txBox="1"/>
          <p:nvPr/>
        </p:nvSpPr>
        <p:spPr>
          <a:xfrm>
            <a:off x="6266949" y="4046198"/>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实验结果</a:t>
            </a:r>
          </a:p>
        </p:txBody>
      </p:sp>
      <p:sp>
        <p:nvSpPr>
          <p:cNvPr id="10" name="椭圆 10">
            <a:extLst>
              <a:ext uri="{FF2B5EF4-FFF2-40B4-BE49-F238E27FC236}">
                <a16:creationId xmlns:a16="http://schemas.microsoft.com/office/drawing/2014/main" id="{6866D8A2-96F6-B73D-1213-CE89B06EB8A4}"/>
              </a:ext>
            </a:extLst>
          </p:cNvPr>
          <p:cNvSpPr/>
          <p:nvPr/>
        </p:nvSpPr>
        <p:spPr>
          <a:xfrm>
            <a:off x="5858359" y="4072988"/>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extLst>
      <p:ext uri="{BB962C8B-B14F-4D97-AF65-F5344CB8AC3E}">
        <p14:creationId xmlns:p14="http://schemas.microsoft.com/office/powerpoint/2010/main" val="3936924870"/>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350506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数据集与超参数设置</a:t>
            </a:r>
          </a:p>
          <a:p>
            <a:pPr indent="304800" algn="just">
              <a:lnSpc>
                <a:spcPct val="150000"/>
              </a:lnSpc>
            </a:pPr>
            <a:r>
              <a:rPr lang="zh-CN" altLang="en-US" b="1" kern="100" dirty="0">
                <a:latin typeface="Times New Roman" panose="02020603050405020304" pitchFamily="18" charset="0"/>
                <a:ea typeface="宋体" panose="02010600030101010101" pitchFamily="2" charset="-122"/>
              </a:rPr>
              <a:t>数据集</a:t>
            </a:r>
            <a:r>
              <a:rPr lang="zh-CN" altLang="en-US" sz="1800" b="1"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本实验数据集采用智源研究院所提供的文生图，其中训练集共</a:t>
            </a:r>
            <a:r>
              <a:rPr lang="en-US" altLang="zh-CN" sz="1800" kern="100" dirty="0">
                <a:effectLst/>
                <a:latin typeface="Times New Roman" panose="02020603050405020304" pitchFamily="18" charset="0"/>
                <a:ea typeface="宋体" panose="02010600030101010101" pitchFamily="2" charset="-122"/>
              </a:rPr>
              <a:t>6040</a:t>
            </a:r>
            <a:r>
              <a:rPr lang="zh-CN" altLang="zh-CN" sz="1800" kern="100" dirty="0">
                <a:effectLst/>
                <a:latin typeface="Times New Roman" panose="02020603050405020304" pitchFamily="18" charset="0"/>
                <a:ea typeface="宋体" panose="02010600030101010101" pitchFamily="2" charset="-122"/>
              </a:rPr>
              <a:t>对图片，我们使用</a:t>
            </a:r>
            <a:r>
              <a:rPr lang="en-US" altLang="zh-CN" sz="1800" kern="100" dirty="0">
                <a:effectLst/>
                <a:latin typeface="Times New Roman" panose="02020603050405020304" pitchFamily="18" charset="0"/>
                <a:ea typeface="宋体" panose="02010600030101010101" pitchFamily="2" charset="-122"/>
              </a:rPr>
              <a:t>8</a:t>
            </a:r>
            <a:r>
              <a:rPr lang="zh-CN" altLang="zh-CN"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2</a:t>
            </a:r>
            <a:r>
              <a:rPr lang="zh-CN" altLang="zh-CN" sz="1800" kern="100" dirty="0">
                <a:effectLst/>
                <a:latin typeface="Times New Roman" panose="02020603050405020304" pitchFamily="18" charset="0"/>
                <a:ea typeface="宋体" panose="02010600030101010101" pitchFamily="2" charset="-122"/>
              </a:rPr>
              <a:t>比例随机划分训练集与验证集进行训练和验证（随机种子设置为</a:t>
            </a:r>
            <a:r>
              <a:rPr lang="en-US" altLang="zh-CN" sz="1800" kern="100" dirty="0">
                <a:effectLst/>
                <a:latin typeface="Times New Roman" panose="02020603050405020304" pitchFamily="18" charset="0"/>
                <a:ea typeface="宋体" panose="02010600030101010101" pitchFamily="2" charset="-122"/>
              </a:rPr>
              <a:t>0</a:t>
            </a:r>
            <a:r>
              <a:rPr lang="zh-CN" altLang="zh-CN" sz="1800" kern="100" dirty="0">
                <a:effectLst/>
                <a:latin typeface="Times New Roman" panose="02020603050405020304" pitchFamily="18" charset="0"/>
                <a:ea typeface="宋体" panose="02010600030101010101" pitchFamily="2" charset="-122"/>
              </a:rPr>
              <a:t>），每次训练的</a:t>
            </a:r>
            <a:r>
              <a:rPr lang="en-US" altLang="zh-CN" sz="1800" kern="100" dirty="0" err="1">
                <a:effectLst/>
                <a:latin typeface="Times New Roman" panose="02020603050405020304" pitchFamily="18" charset="0"/>
                <a:ea typeface="宋体" panose="02010600030101010101" pitchFamily="2" charset="-122"/>
              </a:rPr>
              <a:t>batch_size</a:t>
            </a:r>
            <a:r>
              <a:rPr lang="zh-CN" altLang="zh-CN" sz="1800" kern="100" dirty="0">
                <a:effectLst/>
                <a:latin typeface="Times New Roman" panose="02020603050405020304" pitchFamily="18" charset="0"/>
                <a:ea typeface="宋体" panose="02010600030101010101" pitchFamily="2" charset="-122"/>
              </a:rPr>
              <a:t>设置为</a:t>
            </a:r>
            <a:r>
              <a:rPr lang="en-US" altLang="zh-CN" sz="1800" kern="100" dirty="0">
                <a:effectLst/>
                <a:latin typeface="Times New Roman" panose="02020603050405020304" pitchFamily="18" charset="0"/>
                <a:ea typeface="宋体" panose="02010600030101010101" pitchFamily="2" charset="-122"/>
              </a:rPr>
              <a:t>16</a:t>
            </a:r>
            <a:r>
              <a:rPr lang="zh-CN" altLang="zh-CN" sz="1800" kern="100" dirty="0">
                <a:effectLst/>
                <a:latin typeface="Times New Roman" panose="02020603050405020304" pitchFamily="18" charset="0"/>
                <a:ea typeface="宋体" panose="02010600030101010101" pitchFamily="2" charset="-122"/>
              </a:rPr>
              <a:t>；测试集共有</a:t>
            </a:r>
            <a:r>
              <a:rPr lang="en-US" altLang="zh-CN" sz="1800" kern="100" dirty="0">
                <a:effectLst/>
                <a:latin typeface="Times New Roman" panose="02020603050405020304" pitchFamily="18" charset="0"/>
                <a:ea typeface="宋体" panose="02010600030101010101" pitchFamily="2" charset="-122"/>
              </a:rPr>
              <a:t>673</a:t>
            </a:r>
            <a:r>
              <a:rPr lang="zh-CN" altLang="zh-CN" sz="1800" kern="100" dirty="0">
                <a:effectLst/>
                <a:latin typeface="Times New Roman" panose="02020603050405020304" pitchFamily="18" charset="0"/>
                <a:ea typeface="宋体" panose="02010600030101010101" pitchFamily="2" charset="-122"/>
              </a:rPr>
              <a:t>对图片，最终通过融合模型给予一对图片好与坏的相对比较。</a:t>
            </a:r>
          </a:p>
          <a:p>
            <a:pPr marR="0" lvl="0" algn="l" defTabSz="914400" rtl="0" eaLnBrk="1" fontAlgn="auto" latinLnBrk="0" hangingPunct="1">
              <a:lnSpc>
                <a:spcPct val="150000"/>
              </a:lnSpc>
              <a:spcBef>
                <a:spcPts val="0"/>
              </a:spcBef>
              <a:spcAft>
                <a:spcPts val="0"/>
              </a:spcAft>
              <a:buClrTx/>
              <a:buSzTx/>
              <a:tabLst/>
              <a:defRPr/>
            </a:pPr>
            <a:r>
              <a:rPr lang="en-US" altLang="zh-CN" b="1" kern="100" dirty="0">
                <a:latin typeface="Times New Roman" panose="02020603050405020304" pitchFamily="18" charset="0"/>
                <a:ea typeface="宋体" panose="02010600030101010101" pitchFamily="2" charset="-122"/>
              </a:rPr>
              <a:t>      </a:t>
            </a:r>
            <a:r>
              <a:rPr lang="zh-CN" altLang="en-US" sz="1800" b="1" kern="100" dirty="0">
                <a:effectLst/>
                <a:latin typeface="Times New Roman" panose="02020603050405020304" pitchFamily="18" charset="0"/>
                <a:ea typeface="宋体" panose="02010600030101010101" pitchFamily="2" charset="-122"/>
              </a:rPr>
              <a:t>超参数设置：</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实验中我们对主干网络进行十轮次的微调，初始学习率设置为</a:t>
            </a:r>
            <a:r>
              <a:rPr lang="en-US" altLang="zh-CN" sz="1800" kern="100" dirty="0">
                <a:effectLst/>
                <a:latin typeface="Times New Roman" panose="02020603050405020304" pitchFamily="18" charset="0"/>
                <a:ea typeface="宋体" panose="02010600030101010101" pitchFamily="2" charset="-122"/>
              </a:rPr>
              <a:t>10e-5,</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每轮次乘系数</a:t>
            </a:r>
            <a:r>
              <a:rPr lang="en-US" altLang="zh-CN" sz="1800" kern="100" dirty="0">
                <a:effectLst/>
                <a:latin typeface="Times New Roman" panose="02020603050405020304" pitchFamily="18" charset="0"/>
                <a:ea typeface="宋体" panose="02010600030101010101" pitchFamily="2" charset="-122"/>
              </a:rPr>
              <a:t>0.5</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进行衰减以避免因学习率过大导致微调震荡。</a:t>
            </a:r>
            <a:endParaRPr lang="en-US" altLang="zh-CN" sz="1800" b="1" kern="100" dirty="0">
              <a:effectLst/>
              <a:latin typeface="Times New Roman" panose="02020603050405020304" pitchFamily="18" charset="0"/>
              <a:ea typeface="宋体" panose="02010600030101010101" pitchFamily="2" charset="-122"/>
            </a:endParaRPr>
          </a:p>
          <a:p>
            <a:pPr marR="0" lvl="0" algn="l" defTabSz="914400" rtl="0" eaLnBrk="1" fontAlgn="auto" latinLnBrk="0" hangingPunct="1">
              <a:lnSpc>
                <a:spcPct val="150000"/>
              </a:lnSpc>
              <a:spcBef>
                <a:spcPts val="0"/>
              </a:spcBef>
              <a:spcAft>
                <a:spcPts val="0"/>
              </a:spcAft>
              <a:buClrTx/>
              <a:buSzTx/>
              <a:tabLst/>
              <a:defRPr/>
            </a:pPr>
            <a:endParaRPr lang="en-US" altLang="zh-CN" b="1" kern="100"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1659450586"/>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72023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实验结果</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我们按照整体框架部分中评分标准对测试集图片进行得分对比并输出</a:t>
            </a:r>
            <a:r>
              <a:rPr lang="en-US" altLang="zh-CN" sz="1800" kern="100" dirty="0">
                <a:effectLst/>
                <a:latin typeface="Times New Roman" panose="02020603050405020304" pitchFamily="18" charset="0"/>
                <a:ea typeface="宋体" panose="02010600030101010101" pitchFamily="2" charset="-122"/>
              </a:rPr>
              <a:t>result.csv, </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通过智源研究院项目</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Eval-CLIP</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所提到检验文生图质量</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评估维度</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对我们所输出结果进行进一步验证：</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mn-ea"/>
              </a:rPr>
              <a:t>实体维度</a:t>
            </a:r>
            <a:endParaRPr lang="en-US" altLang="zh-CN" sz="2000" b="1" kern="100" dirty="0">
              <a:latin typeface="+mn-ea"/>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我们对模型是否正确分辨出实体的</a:t>
            </a:r>
            <a:r>
              <a:rPr lang="zh-CN" altLang="zh-CN" sz="1800" kern="100" dirty="0">
                <a:solidFill>
                  <a:srgbClr val="1F2328"/>
                </a:solidFill>
                <a:effectLst/>
                <a:latin typeface="Segoe UI" panose="020B0502040204020203" pitchFamily="34" charset="0"/>
                <a:ea typeface="宋体" panose="02010600030101010101" pitchFamily="2" charset="-122"/>
                <a:cs typeface="Segoe UI" panose="020B0502040204020203" pitchFamily="34" charset="0"/>
              </a:rPr>
              <a:t>对象、状态、颜色、数量与位置进行举例验证：</a:t>
            </a:r>
            <a:endParaRPr lang="en-US" altLang="zh-CN" sz="1800" kern="100" dirty="0">
              <a:solidFill>
                <a:srgbClr val="1F2328"/>
              </a:solidFill>
              <a:effectLst/>
              <a:latin typeface="Segoe UI" panose="020B0502040204020203" pitchFamily="34" charset="0"/>
              <a:ea typeface="宋体" panose="02010600030101010101" pitchFamily="2" charset="-122"/>
              <a:cs typeface="Segoe UI" panose="020B0502040204020203" pitchFamily="34" charset="0"/>
            </a:endParaRPr>
          </a:p>
          <a:p>
            <a:pPr marR="0" lvl="0" algn="l" defTabSz="914400" rtl="0" eaLnBrk="1" fontAlgn="auto" latinLnBrk="0" hangingPunct="1">
              <a:lnSpc>
                <a:spcPct val="150000"/>
              </a:lnSpc>
              <a:spcBef>
                <a:spcPts val="0"/>
              </a:spcBef>
              <a:spcAft>
                <a:spcPts val="0"/>
              </a:spcAft>
              <a:buClrTx/>
              <a:buSzTx/>
              <a:tabLst/>
              <a:defRPr/>
            </a:pPr>
            <a:endParaRPr lang="en-US" altLang="zh-CN" b="1" kern="100"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220287022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258567"/>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实体维度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b="1" kern="100" dirty="0">
                <a:latin typeface="Times New Roman" panose="02020603050405020304" pitchFamily="18" charset="0"/>
                <a:ea typeface="宋体" panose="02010600030101010101" pitchFamily="2" charset="-122"/>
              </a:rPr>
              <a:t>一、</a:t>
            </a:r>
            <a:r>
              <a:rPr lang="zh-CN" altLang="en-US" b="1" kern="100" dirty="0">
                <a:solidFill>
                  <a:srgbClr val="FF0000"/>
                </a:solidFill>
                <a:latin typeface="Times New Roman" panose="02020603050405020304" pitchFamily="18" charset="0"/>
                <a:ea typeface="宋体" panose="02010600030101010101" pitchFamily="2" charset="-122"/>
              </a:rPr>
              <a:t>对象</a:t>
            </a:r>
            <a:endParaRPr lang="en-US" altLang="zh-CN" b="1" kern="100" dirty="0">
              <a:solidFill>
                <a:srgbClr val="FF0000"/>
              </a:solidFill>
              <a:latin typeface="Times New Roman" panose="02020603050405020304" pitchFamily="18" charset="0"/>
              <a:ea typeface="宋体" panose="02010600030101010101" pitchFamily="2" charset="-122"/>
            </a:endParaRPr>
          </a:p>
          <a:p>
            <a:pPr marL="742950" lvl="1" indent="-285750">
              <a:lnSpc>
                <a:spcPct val="150000"/>
              </a:lnSpc>
              <a:buFont typeface="Wingdings" panose="05000000000000000000" pitchFamily="2" charset="2"/>
              <a:buChar char="Ø"/>
              <a:defRPr/>
            </a:pPr>
            <a:r>
              <a:rPr lang="zh-CN" altLang="zh-CN" kern="100" dirty="0">
                <a:effectLst/>
                <a:latin typeface="Times New Roman" panose="02020603050405020304" pitchFamily="18" charset="0"/>
                <a:ea typeface="宋体" panose="02010600030101010101" pitchFamily="2" charset="-122"/>
              </a:rPr>
              <a:t>选择测试集中</a:t>
            </a:r>
            <a:r>
              <a:rPr lang="zh-CN" altLang="zh-CN" b="1" kern="100" dirty="0">
                <a:solidFill>
                  <a:srgbClr val="FF0000"/>
                </a:solidFill>
                <a:effectLst/>
                <a:latin typeface="Times New Roman" panose="02020603050405020304" pitchFamily="18" charset="0"/>
                <a:ea typeface="宋体" panose="02010600030101010101" pitchFamily="2" charset="-122"/>
              </a:rPr>
              <a:t>婴儿萝卜</a:t>
            </a:r>
            <a:r>
              <a:rPr lang="zh-CN" altLang="zh-CN" kern="100" dirty="0">
                <a:effectLst/>
                <a:latin typeface="Times New Roman" panose="02020603050405020304" pitchFamily="18" charset="0"/>
                <a:ea typeface="宋体" panose="02010600030101010101" pitchFamily="2" charset="-122"/>
              </a:rPr>
              <a:t>图像进行对比，如图</a:t>
            </a:r>
            <a:r>
              <a:rPr lang="en-US" altLang="zh-CN" kern="100" dirty="0">
                <a:effectLst/>
                <a:latin typeface="Times New Roman" panose="02020603050405020304" pitchFamily="18" charset="0"/>
                <a:ea typeface="宋体" panose="02010600030101010101" pitchFamily="2" charset="-122"/>
              </a:rPr>
              <a:t>5.1 </a:t>
            </a:r>
            <a:r>
              <a:rPr lang="zh-CN" altLang="zh-CN" kern="100" dirty="0">
                <a:effectLst/>
                <a:latin typeface="Times New Roman" panose="02020603050405020304" pitchFamily="18" charset="0"/>
                <a:ea typeface="宋体" panose="02010600030101010101" pitchFamily="2" charset="-122"/>
              </a:rPr>
              <a:t>在结果输出中评价</a:t>
            </a:r>
            <a:r>
              <a:rPr lang="zh-CN" altLang="zh-CN" kern="100" dirty="0">
                <a:solidFill>
                  <a:srgbClr val="FF0000"/>
                </a:solidFill>
                <a:effectLst/>
                <a:latin typeface="Times New Roman" panose="02020603050405020304" pitchFamily="18" charset="0"/>
                <a:ea typeface="宋体" panose="02010600030101010101" pitchFamily="2" charset="-122"/>
              </a:rPr>
              <a:t>第一张图片为</a:t>
            </a:r>
            <a:r>
              <a:rPr lang="en-US" altLang="zh-CN" kern="100" dirty="0">
                <a:solidFill>
                  <a:srgbClr val="FF0000"/>
                </a:solidFill>
                <a:effectLst/>
                <a:latin typeface="Times New Roman" panose="02020603050405020304" pitchFamily="18" charset="0"/>
                <a:ea typeface="宋体" panose="02010600030101010101" pitchFamily="2" charset="-122"/>
              </a:rPr>
              <a:t>bad,</a:t>
            </a:r>
            <a:r>
              <a:rPr lang="zh-CN" altLang="zh-CN" kern="100" dirty="0">
                <a:solidFill>
                  <a:srgbClr val="FF0000"/>
                </a:solidFill>
                <a:effectLst/>
                <a:latin typeface="Times New Roman" panose="02020603050405020304" pitchFamily="18" charset="0"/>
                <a:ea typeface="宋体" panose="02010600030101010101" pitchFamily="2" charset="-122"/>
              </a:rPr>
              <a:t>第二张图片为</a:t>
            </a:r>
            <a:r>
              <a:rPr lang="en-US" altLang="zh-CN" kern="100" dirty="0">
                <a:solidFill>
                  <a:srgbClr val="FF0000"/>
                </a:solidFill>
                <a:effectLst/>
                <a:latin typeface="Times New Roman" panose="02020603050405020304" pitchFamily="18" charset="0"/>
                <a:ea typeface="宋体" panose="02010600030101010101" pitchFamily="2" charset="-122"/>
              </a:rPr>
              <a:t>good</a:t>
            </a:r>
            <a:r>
              <a:rPr lang="zh-CN" altLang="zh-CN" kern="100" dirty="0">
                <a:solidFill>
                  <a:srgbClr val="FF0000"/>
                </a:solidFill>
                <a:effectLst/>
                <a:latin typeface="Times New Roman" panose="02020603050405020304" pitchFamily="18" charset="0"/>
                <a:ea typeface="宋体" panose="02010600030101010101" pitchFamily="2" charset="-122"/>
              </a:rPr>
              <a:t>，可见模型可以正确分辨出实体。</a:t>
            </a:r>
          </a:p>
          <a:p>
            <a:pPr marL="742950" lvl="1" indent="-285750">
              <a:lnSpc>
                <a:spcPct val="150000"/>
              </a:lnSpc>
              <a:buFont typeface="Wingdings" panose="05000000000000000000" pitchFamily="2" charset="2"/>
              <a:buChar char="Ø"/>
              <a:defRPr/>
            </a:pPr>
            <a:endParaRPr lang="en-US" altLang="zh-CN" b="1" kern="100" dirty="0">
              <a:latin typeface="Times New Roman" panose="02020603050405020304" pitchFamily="18" charset="0"/>
              <a:ea typeface="宋体" panose="02010600030101010101" pitchFamily="2" charset="-122"/>
            </a:endParaRPr>
          </a:p>
        </p:txBody>
      </p:sp>
      <p:pic>
        <p:nvPicPr>
          <p:cNvPr id="8" name="图片 7">
            <a:extLst>
              <a:ext uri="{FF2B5EF4-FFF2-40B4-BE49-F238E27FC236}">
                <a16:creationId xmlns:a16="http://schemas.microsoft.com/office/drawing/2014/main" id="{35B555D2-CDA7-5F2C-0127-53200681089B}"/>
              </a:ext>
            </a:extLst>
          </p:cNvPr>
          <p:cNvPicPr>
            <a:picLocks noChangeAspect="1"/>
          </p:cNvPicPr>
          <p:nvPr/>
        </p:nvPicPr>
        <p:blipFill>
          <a:blip r:embed="rId3"/>
          <a:stretch>
            <a:fillRect/>
          </a:stretch>
        </p:blipFill>
        <p:spPr>
          <a:xfrm>
            <a:off x="2561178" y="2891862"/>
            <a:ext cx="6934200" cy="3623464"/>
          </a:xfrm>
          <a:prstGeom prst="rect">
            <a:avLst/>
          </a:prstGeom>
        </p:spPr>
      </p:pic>
      <p:sp>
        <p:nvSpPr>
          <p:cNvPr id="9" name="文本框 8">
            <a:extLst>
              <a:ext uri="{FF2B5EF4-FFF2-40B4-BE49-F238E27FC236}">
                <a16:creationId xmlns:a16="http://schemas.microsoft.com/office/drawing/2014/main" id="{38A1B4FE-34A0-E3EF-BF5A-43034BE6B616}"/>
              </a:ext>
            </a:extLst>
          </p:cNvPr>
          <p:cNvSpPr txBox="1"/>
          <p:nvPr/>
        </p:nvSpPr>
        <p:spPr>
          <a:xfrm>
            <a:off x="1907381" y="4314825"/>
            <a:ext cx="604589" cy="369332"/>
          </a:xfrm>
          <a:prstGeom prst="rect">
            <a:avLst/>
          </a:prstGeom>
          <a:noFill/>
        </p:spPr>
        <p:txBody>
          <a:bodyPr wrap="none" rtlCol="0">
            <a:spAutoFit/>
          </a:bodyPr>
          <a:lstStyle/>
          <a:p>
            <a:r>
              <a:rPr lang="en-US" altLang="zh-CN" dirty="0"/>
              <a:t>bad</a:t>
            </a:r>
            <a:endParaRPr lang="zh-CN" altLang="en-US" dirty="0"/>
          </a:p>
        </p:txBody>
      </p:sp>
      <p:sp>
        <p:nvSpPr>
          <p:cNvPr id="10" name="文本框 9">
            <a:extLst>
              <a:ext uri="{FF2B5EF4-FFF2-40B4-BE49-F238E27FC236}">
                <a16:creationId xmlns:a16="http://schemas.microsoft.com/office/drawing/2014/main" id="{E3ACE8D4-68FB-DC6E-32A1-2DA5D16F545C}"/>
              </a:ext>
            </a:extLst>
          </p:cNvPr>
          <p:cNvSpPr txBox="1"/>
          <p:nvPr/>
        </p:nvSpPr>
        <p:spPr>
          <a:xfrm>
            <a:off x="9560767" y="4224334"/>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4055187772"/>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429CCA23-61A3-34FD-174C-5E77B06C073B}"/>
              </a:ext>
            </a:extLst>
          </p:cNvPr>
          <p:cNvPicPr>
            <a:picLocks noChangeAspect="1"/>
          </p:cNvPicPr>
          <p:nvPr/>
        </p:nvPicPr>
        <p:blipFill>
          <a:blip r:embed="rId3"/>
          <a:stretch>
            <a:fillRect/>
          </a:stretch>
        </p:blipFill>
        <p:spPr>
          <a:xfrm>
            <a:off x="3285078" y="3174000"/>
            <a:ext cx="6763797" cy="3449991"/>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671244"/>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实体维度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b="1" kern="100" dirty="0">
                <a:latin typeface="Times New Roman" panose="02020603050405020304" pitchFamily="18" charset="0"/>
                <a:ea typeface="宋体" panose="02010600030101010101" pitchFamily="2" charset="-122"/>
              </a:rPr>
              <a:t>二、</a:t>
            </a:r>
            <a:r>
              <a:rPr lang="zh-CN" altLang="en-US" b="1" kern="100" dirty="0">
                <a:solidFill>
                  <a:srgbClr val="FF0000"/>
                </a:solidFill>
                <a:latin typeface="Times New Roman" panose="02020603050405020304" pitchFamily="18" charset="0"/>
                <a:ea typeface="宋体" panose="02010600030101010101" pitchFamily="2" charset="-122"/>
              </a:rPr>
              <a:t>位置</a:t>
            </a:r>
            <a:endParaRPr lang="en-US" altLang="zh-CN" b="1" kern="100" dirty="0">
              <a:solidFill>
                <a:srgbClr val="FF0000"/>
              </a:solidFill>
              <a:latin typeface="Times New Roman" panose="02020603050405020304" pitchFamily="18" charset="0"/>
              <a:ea typeface="宋体" panose="02010600030101010101" pitchFamily="2" charset="-122"/>
            </a:endParaRPr>
          </a:p>
          <a:p>
            <a:pPr marL="742950" lvl="1" indent="-285750">
              <a:lnSpc>
                <a:spcPct val="150000"/>
              </a:lnSpc>
              <a:buFont typeface="Wingdings" panose="05000000000000000000" pitchFamily="2" charset="2"/>
              <a:buChar char="Ø"/>
              <a:defRPr/>
            </a:pPr>
            <a:r>
              <a:rPr lang="zh-CN" altLang="en-US" kern="100" dirty="0">
                <a:effectLst/>
                <a:latin typeface="Times New Roman" panose="02020603050405020304" pitchFamily="18" charset="0"/>
                <a:ea typeface="宋体" panose="02010600030101010101" pitchFamily="2" charset="-122"/>
              </a:rPr>
              <a:t>选择测试集中</a:t>
            </a:r>
            <a:r>
              <a:rPr lang="en-US" altLang="zh-CN" b="1" kern="100" dirty="0">
                <a:effectLst/>
                <a:latin typeface="Times New Roman" panose="02020603050405020304" pitchFamily="18" charset="0"/>
                <a:ea typeface="宋体" panose="02010600030101010101" pitchFamily="2" charset="-122"/>
              </a:rPr>
              <a:t>prompt</a:t>
            </a:r>
            <a:r>
              <a:rPr lang="zh-CN" altLang="en-US" b="1" kern="100" dirty="0">
                <a:effectLst/>
                <a:latin typeface="Times New Roman" panose="02020603050405020304" pitchFamily="18" charset="0"/>
                <a:ea typeface="宋体" panose="02010600030101010101" pitchFamily="2" charset="-122"/>
              </a:rPr>
              <a:t>为一把</a:t>
            </a:r>
            <a:r>
              <a:rPr lang="zh-CN" altLang="en-US" b="1" kern="100" dirty="0">
                <a:solidFill>
                  <a:srgbClr val="FF0000"/>
                </a:solidFill>
                <a:effectLst/>
                <a:latin typeface="Times New Roman" panose="02020603050405020304" pitchFamily="18" charset="0"/>
                <a:ea typeface="宋体" panose="02010600030101010101" pitchFamily="2" charset="-122"/>
              </a:rPr>
              <a:t>搭在橡树上</a:t>
            </a:r>
            <a:r>
              <a:rPr lang="zh-CN" altLang="en-US" b="1" kern="100" dirty="0">
                <a:effectLst/>
                <a:latin typeface="Times New Roman" panose="02020603050405020304" pitchFamily="18" charset="0"/>
                <a:ea typeface="宋体" panose="02010600030101010101" pitchFamily="2" charset="-122"/>
              </a:rPr>
              <a:t>的竹梯（</a:t>
            </a:r>
            <a:r>
              <a:rPr lang="en-US" altLang="zh-CN" b="1" kern="100" dirty="0">
                <a:effectLst/>
                <a:latin typeface="Times New Roman" panose="02020603050405020304" pitchFamily="18" charset="0"/>
                <a:ea typeface="宋体" panose="02010600030101010101" pitchFamily="2" charset="-122"/>
              </a:rPr>
              <a:t>a bamboo ladder propped up against an oak tree</a:t>
            </a:r>
            <a:r>
              <a:rPr lang="zh-CN" altLang="en-US" b="1" kern="100" dirty="0">
                <a:effectLst/>
                <a:latin typeface="Times New Roman" panose="02020603050405020304" pitchFamily="18" charset="0"/>
                <a:ea typeface="宋体" panose="02010600030101010101" pitchFamily="2" charset="-122"/>
              </a:rPr>
              <a:t>）</a:t>
            </a:r>
            <a:r>
              <a:rPr lang="zh-CN" altLang="en-US" kern="100" dirty="0">
                <a:effectLst/>
                <a:latin typeface="Times New Roman" panose="02020603050405020304" pitchFamily="18" charset="0"/>
                <a:ea typeface="宋体" panose="02010600030101010101" pitchFamily="2" charset="-122"/>
              </a:rPr>
              <a:t>的两张图像进行对比，如图</a:t>
            </a:r>
            <a:r>
              <a:rPr lang="en-US" altLang="zh-CN" kern="100" dirty="0">
                <a:effectLst/>
                <a:latin typeface="Times New Roman" panose="02020603050405020304" pitchFamily="18" charset="0"/>
                <a:ea typeface="宋体" panose="02010600030101010101" pitchFamily="2" charset="-122"/>
              </a:rPr>
              <a:t>5.2 </a:t>
            </a:r>
            <a:r>
              <a:rPr lang="zh-CN" altLang="en-US" kern="100" dirty="0">
                <a:effectLst/>
                <a:latin typeface="Times New Roman" panose="02020603050405020304" pitchFamily="18" charset="0"/>
                <a:ea typeface="宋体" panose="02010600030101010101" pitchFamily="2" charset="-122"/>
              </a:rPr>
              <a:t>在</a:t>
            </a:r>
            <a:r>
              <a:rPr lang="zh-CN" altLang="en-US" kern="100" dirty="0">
                <a:solidFill>
                  <a:srgbClr val="FF0000"/>
                </a:solidFill>
                <a:effectLst/>
                <a:latin typeface="Times New Roman" panose="02020603050405020304" pitchFamily="18" charset="0"/>
                <a:ea typeface="宋体" panose="02010600030101010101" pitchFamily="2" charset="-122"/>
              </a:rPr>
              <a:t>结果输出中评价第一张图片为</a:t>
            </a:r>
            <a:r>
              <a:rPr lang="en-US" altLang="zh-CN" kern="100" dirty="0">
                <a:solidFill>
                  <a:srgbClr val="FF0000"/>
                </a:solidFill>
                <a:effectLst/>
                <a:latin typeface="Times New Roman" panose="02020603050405020304" pitchFamily="18" charset="0"/>
                <a:ea typeface="宋体" panose="02010600030101010101" pitchFamily="2" charset="-122"/>
              </a:rPr>
              <a:t>bad,</a:t>
            </a:r>
            <a:r>
              <a:rPr lang="zh-CN" altLang="en-US" kern="100" dirty="0">
                <a:solidFill>
                  <a:srgbClr val="FF0000"/>
                </a:solidFill>
                <a:effectLst/>
                <a:latin typeface="Times New Roman" panose="02020603050405020304" pitchFamily="18" charset="0"/>
                <a:ea typeface="宋体" panose="02010600030101010101" pitchFamily="2" charset="-122"/>
              </a:rPr>
              <a:t>第二张图片为</a:t>
            </a:r>
            <a:r>
              <a:rPr lang="en-US" altLang="zh-CN" kern="100" dirty="0">
                <a:solidFill>
                  <a:srgbClr val="FF0000"/>
                </a:solidFill>
                <a:effectLst/>
                <a:latin typeface="Times New Roman" panose="02020603050405020304" pitchFamily="18" charset="0"/>
                <a:ea typeface="宋体" panose="02010600030101010101" pitchFamily="2" charset="-122"/>
              </a:rPr>
              <a:t>good</a:t>
            </a:r>
            <a:r>
              <a:rPr lang="zh-CN" altLang="en-US" kern="100" dirty="0">
                <a:effectLst/>
                <a:latin typeface="Times New Roman" panose="02020603050405020304" pitchFamily="18" charset="0"/>
                <a:ea typeface="宋体" panose="02010600030101010101" pitchFamily="2" charset="-122"/>
              </a:rPr>
              <a:t>，在两张图片均有梯子与橡树情况下，模型可以正确判断物体的位置（</a:t>
            </a:r>
            <a:r>
              <a:rPr lang="en-US" altLang="zh-CN" kern="100" dirty="0">
                <a:effectLst/>
                <a:latin typeface="Times New Roman" panose="02020603050405020304" pitchFamily="18" charset="0"/>
                <a:ea typeface="宋体" panose="02010600030101010101" pitchFamily="2" charset="-122"/>
              </a:rPr>
              <a:t>against</a:t>
            </a:r>
            <a:r>
              <a:rPr lang="zh-CN" altLang="en-US" kern="100" dirty="0">
                <a:effectLst/>
                <a:latin typeface="Times New Roman" panose="02020603050405020304" pitchFamily="18" charset="0"/>
                <a:ea typeface="宋体" panose="02010600030101010101" pitchFamily="2" charset="-122"/>
              </a:rPr>
              <a:t>）。</a:t>
            </a:r>
            <a:endParaRPr lang="en-US" altLang="zh-CN" b="1" kern="100" dirty="0">
              <a:latin typeface="Times New Roman" panose="02020603050405020304" pitchFamily="18" charset="0"/>
              <a:ea typeface="宋体" panose="02010600030101010101" pitchFamily="2" charset="-122"/>
            </a:endParaRPr>
          </a:p>
        </p:txBody>
      </p:sp>
      <p:sp>
        <p:nvSpPr>
          <p:cNvPr id="7" name="文本框 6">
            <a:extLst>
              <a:ext uri="{FF2B5EF4-FFF2-40B4-BE49-F238E27FC236}">
                <a16:creationId xmlns:a16="http://schemas.microsoft.com/office/drawing/2014/main" id="{F936C65D-B779-C737-4391-E1B15373FED9}"/>
              </a:ext>
            </a:extLst>
          </p:cNvPr>
          <p:cNvSpPr txBox="1"/>
          <p:nvPr/>
        </p:nvSpPr>
        <p:spPr>
          <a:xfrm>
            <a:off x="2638155" y="4307682"/>
            <a:ext cx="604589" cy="369332"/>
          </a:xfrm>
          <a:prstGeom prst="rect">
            <a:avLst/>
          </a:prstGeom>
          <a:noFill/>
        </p:spPr>
        <p:txBody>
          <a:bodyPr wrap="none" rtlCol="0">
            <a:spAutoFit/>
          </a:bodyPr>
          <a:lstStyle/>
          <a:p>
            <a:r>
              <a:rPr lang="en-US" altLang="zh-CN" dirty="0"/>
              <a:t>bad</a:t>
            </a:r>
            <a:endParaRPr lang="zh-CN" altLang="en-US" dirty="0"/>
          </a:p>
        </p:txBody>
      </p:sp>
      <p:sp>
        <p:nvSpPr>
          <p:cNvPr id="9" name="文本框 8">
            <a:extLst>
              <a:ext uri="{FF2B5EF4-FFF2-40B4-BE49-F238E27FC236}">
                <a16:creationId xmlns:a16="http://schemas.microsoft.com/office/drawing/2014/main" id="{6509B852-F7AD-2116-99F5-5F881E3B54E2}"/>
              </a:ext>
            </a:extLst>
          </p:cNvPr>
          <p:cNvSpPr txBox="1"/>
          <p:nvPr/>
        </p:nvSpPr>
        <p:spPr>
          <a:xfrm>
            <a:off x="9910811" y="4195759"/>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1759257910"/>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A25FDBB2-72C4-A3AE-EEA8-306DD80D6A3E}"/>
              </a:ext>
            </a:extLst>
          </p:cNvPr>
          <p:cNvPicPr>
            <a:picLocks noChangeAspect="1"/>
          </p:cNvPicPr>
          <p:nvPr/>
        </p:nvPicPr>
        <p:blipFill>
          <a:blip r:embed="rId3"/>
          <a:stretch>
            <a:fillRect/>
          </a:stretch>
        </p:blipFill>
        <p:spPr>
          <a:xfrm>
            <a:off x="3798080" y="3483959"/>
            <a:ext cx="6259022" cy="3319857"/>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671244"/>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实体维度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b="1" kern="100" dirty="0">
                <a:latin typeface="Times New Roman" panose="02020603050405020304" pitchFamily="18" charset="0"/>
                <a:ea typeface="宋体" panose="02010600030101010101" pitchFamily="2" charset="-122"/>
              </a:rPr>
              <a:t>三、</a:t>
            </a:r>
            <a:r>
              <a:rPr lang="zh-CN" altLang="en-US" b="1" kern="100" dirty="0">
                <a:solidFill>
                  <a:srgbClr val="FF0000"/>
                </a:solidFill>
                <a:latin typeface="Times New Roman" panose="02020603050405020304" pitchFamily="18" charset="0"/>
                <a:ea typeface="宋体" panose="02010600030101010101" pitchFamily="2" charset="-122"/>
              </a:rPr>
              <a:t>颜色</a:t>
            </a:r>
            <a:endParaRPr lang="en-US" altLang="zh-CN" b="1" kern="100" dirty="0">
              <a:solidFill>
                <a:srgbClr val="FF0000"/>
              </a:solidFill>
              <a:latin typeface="Times New Roman" panose="02020603050405020304" pitchFamily="18" charset="0"/>
              <a:ea typeface="宋体" panose="02010600030101010101" pitchFamily="2" charset="-122"/>
            </a:endParaRPr>
          </a:p>
          <a:p>
            <a:pPr marL="742950" lvl="1" indent="-285750">
              <a:lnSpc>
                <a:spcPct val="150000"/>
              </a:lnSpc>
              <a:buFont typeface="Wingdings" panose="05000000000000000000" pitchFamily="2" charset="2"/>
              <a:buChar char="Ø"/>
              <a:defRPr/>
            </a:pPr>
            <a:r>
              <a:rPr lang="zh-CN" altLang="en-US" kern="100" dirty="0">
                <a:effectLst/>
                <a:latin typeface="Times New Roman" panose="02020603050405020304" pitchFamily="18" charset="0"/>
                <a:ea typeface="宋体" panose="02010600030101010101" pitchFamily="2" charset="-122"/>
              </a:rPr>
              <a:t>选择测试集中</a:t>
            </a:r>
            <a:r>
              <a:rPr lang="en-US" altLang="zh-CN" b="1" kern="100" dirty="0">
                <a:effectLst/>
                <a:latin typeface="Times New Roman" panose="02020603050405020304" pitchFamily="18" charset="0"/>
                <a:ea typeface="宋体" panose="02010600030101010101" pitchFamily="2" charset="-122"/>
              </a:rPr>
              <a:t>prompt</a:t>
            </a:r>
            <a:r>
              <a:rPr lang="zh-CN" altLang="en-US" b="1" kern="100" dirty="0">
                <a:effectLst/>
                <a:latin typeface="Times New Roman" panose="02020603050405020304" pitchFamily="18" charset="0"/>
                <a:ea typeface="宋体" panose="02010600030101010101" pitchFamily="2" charset="-122"/>
              </a:rPr>
              <a:t>为树上有方形的</a:t>
            </a:r>
            <a:r>
              <a:rPr lang="zh-CN" altLang="en-US" b="1" kern="100" dirty="0">
                <a:solidFill>
                  <a:srgbClr val="FF0000"/>
                </a:solidFill>
                <a:effectLst/>
                <a:latin typeface="Times New Roman" panose="02020603050405020304" pitchFamily="18" charset="0"/>
                <a:ea typeface="宋体" panose="02010600030101010101" pitchFamily="2" charset="-122"/>
              </a:rPr>
              <a:t>蓝色苹果</a:t>
            </a:r>
            <a:r>
              <a:rPr lang="zh-CN" altLang="en-US" b="1" kern="100" dirty="0">
                <a:effectLst/>
                <a:latin typeface="Times New Roman" panose="02020603050405020304" pitchFamily="18" charset="0"/>
                <a:ea typeface="宋体" panose="02010600030101010101" pitchFamily="2" charset="-122"/>
              </a:rPr>
              <a:t>和圆形的</a:t>
            </a:r>
            <a:r>
              <a:rPr lang="zh-CN" altLang="en-US" b="1" kern="100" dirty="0">
                <a:solidFill>
                  <a:srgbClr val="FF0000"/>
                </a:solidFill>
                <a:effectLst/>
                <a:latin typeface="Times New Roman" panose="02020603050405020304" pitchFamily="18" charset="0"/>
                <a:ea typeface="宋体" panose="02010600030101010101" pitchFamily="2" charset="-122"/>
              </a:rPr>
              <a:t>黄色叶子</a:t>
            </a:r>
            <a:r>
              <a:rPr lang="zh-CN" altLang="en-US" b="1" kern="100" dirty="0">
                <a:effectLst/>
                <a:latin typeface="Times New Roman" panose="02020603050405020304" pitchFamily="18" charset="0"/>
                <a:ea typeface="宋体" panose="02010600030101010101" pitchFamily="2" charset="-122"/>
              </a:rPr>
              <a:t>（</a:t>
            </a:r>
            <a:r>
              <a:rPr lang="en-US" altLang="zh-CN" b="1" kern="100" dirty="0">
                <a:effectLst/>
                <a:latin typeface="Times New Roman" panose="02020603050405020304" pitchFamily="18" charset="0"/>
                <a:ea typeface="宋体" panose="02010600030101010101" pitchFamily="2" charset="-122"/>
              </a:rPr>
              <a:t>square blue apples on a tree with circular yellow leaves</a:t>
            </a:r>
            <a:r>
              <a:rPr lang="zh-CN" altLang="en-US" b="1" kern="100" dirty="0">
                <a:effectLst/>
                <a:latin typeface="Times New Roman" panose="02020603050405020304" pitchFamily="18" charset="0"/>
                <a:ea typeface="宋体" panose="02010600030101010101" pitchFamily="2" charset="-122"/>
              </a:rPr>
              <a:t>）</a:t>
            </a:r>
            <a:r>
              <a:rPr lang="zh-CN" altLang="en-US" kern="100" dirty="0">
                <a:effectLst/>
                <a:latin typeface="Times New Roman" panose="02020603050405020304" pitchFamily="18" charset="0"/>
                <a:ea typeface="宋体" panose="02010600030101010101" pitchFamily="2" charset="-122"/>
              </a:rPr>
              <a:t>的两张图像进行对比，如图</a:t>
            </a:r>
            <a:r>
              <a:rPr lang="en-US" altLang="zh-CN" kern="100" dirty="0">
                <a:effectLst/>
                <a:latin typeface="Times New Roman" panose="02020603050405020304" pitchFamily="18" charset="0"/>
                <a:ea typeface="宋体" panose="02010600030101010101" pitchFamily="2" charset="-122"/>
              </a:rPr>
              <a:t>5.3 </a:t>
            </a:r>
            <a:r>
              <a:rPr lang="zh-CN" altLang="en-US" kern="100" dirty="0">
                <a:effectLst/>
                <a:latin typeface="Times New Roman" panose="02020603050405020304" pitchFamily="18" charset="0"/>
                <a:ea typeface="宋体" panose="02010600030101010101" pitchFamily="2" charset="-122"/>
              </a:rPr>
              <a:t>在结果输出中评价</a:t>
            </a:r>
            <a:r>
              <a:rPr lang="zh-CN" altLang="en-US" kern="100" dirty="0">
                <a:solidFill>
                  <a:srgbClr val="FF0000"/>
                </a:solidFill>
                <a:effectLst/>
                <a:latin typeface="Times New Roman" panose="02020603050405020304" pitchFamily="18" charset="0"/>
                <a:ea typeface="宋体" panose="02010600030101010101" pitchFamily="2" charset="-122"/>
              </a:rPr>
              <a:t>第一张图片为</a:t>
            </a:r>
            <a:r>
              <a:rPr lang="en-US" altLang="zh-CN" kern="100" dirty="0">
                <a:solidFill>
                  <a:srgbClr val="FF0000"/>
                </a:solidFill>
                <a:effectLst/>
                <a:latin typeface="Times New Roman" panose="02020603050405020304" pitchFamily="18" charset="0"/>
                <a:ea typeface="宋体" panose="02010600030101010101" pitchFamily="2" charset="-122"/>
              </a:rPr>
              <a:t>bad,</a:t>
            </a:r>
            <a:r>
              <a:rPr lang="zh-CN" altLang="en-US" kern="100" dirty="0">
                <a:solidFill>
                  <a:srgbClr val="FF0000"/>
                </a:solidFill>
                <a:effectLst/>
                <a:latin typeface="Times New Roman" panose="02020603050405020304" pitchFamily="18" charset="0"/>
                <a:ea typeface="宋体" panose="02010600030101010101" pitchFamily="2" charset="-122"/>
              </a:rPr>
              <a:t>第二张图片为</a:t>
            </a:r>
            <a:r>
              <a:rPr lang="en-US" altLang="zh-CN" kern="100" dirty="0">
                <a:solidFill>
                  <a:srgbClr val="FF0000"/>
                </a:solidFill>
                <a:effectLst/>
                <a:latin typeface="Times New Roman" panose="02020603050405020304" pitchFamily="18" charset="0"/>
                <a:ea typeface="宋体" panose="02010600030101010101" pitchFamily="2" charset="-122"/>
              </a:rPr>
              <a:t>good</a:t>
            </a:r>
            <a:r>
              <a:rPr lang="zh-CN" altLang="en-US" kern="100" dirty="0">
                <a:effectLst/>
                <a:latin typeface="Times New Roman" panose="02020603050405020304" pitchFamily="18" charset="0"/>
                <a:ea typeface="宋体" panose="02010600030101010101" pitchFamily="2" charset="-122"/>
              </a:rPr>
              <a:t>，在两张图片均为苹果与黄色叶子条件下，</a:t>
            </a:r>
            <a:r>
              <a:rPr lang="zh-CN" altLang="en-US" kern="100" dirty="0">
                <a:solidFill>
                  <a:srgbClr val="FF0000"/>
                </a:solidFill>
                <a:effectLst/>
                <a:latin typeface="Times New Roman" panose="02020603050405020304" pitchFamily="18" charset="0"/>
                <a:ea typeface="宋体" panose="02010600030101010101" pitchFamily="2" charset="-122"/>
              </a:rPr>
              <a:t>模型可以正确判断物体的颜色。</a:t>
            </a:r>
            <a:endParaRPr lang="en-US" altLang="zh-CN" b="1" kern="100" dirty="0">
              <a:solidFill>
                <a:srgbClr val="FF0000"/>
              </a:solidFill>
              <a:latin typeface="Times New Roman" panose="02020603050405020304" pitchFamily="18" charset="0"/>
              <a:ea typeface="宋体" panose="02010600030101010101" pitchFamily="2" charset="-122"/>
            </a:endParaRPr>
          </a:p>
        </p:txBody>
      </p:sp>
      <p:sp>
        <p:nvSpPr>
          <p:cNvPr id="7" name="文本框 6">
            <a:extLst>
              <a:ext uri="{FF2B5EF4-FFF2-40B4-BE49-F238E27FC236}">
                <a16:creationId xmlns:a16="http://schemas.microsoft.com/office/drawing/2014/main" id="{DCC03115-385C-5129-DE17-F6D7DD4F4547}"/>
              </a:ext>
            </a:extLst>
          </p:cNvPr>
          <p:cNvSpPr txBox="1"/>
          <p:nvPr/>
        </p:nvSpPr>
        <p:spPr>
          <a:xfrm>
            <a:off x="3000717" y="4650581"/>
            <a:ext cx="604589" cy="369332"/>
          </a:xfrm>
          <a:prstGeom prst="rect">
            <a:avLst/>
          </a:prstGeom>
          <a:noFill/>
        </p:spPr>
        <p:txBody>
          <a:bodyPr wrap="none" rtlCol="0">
            <a:spAutoFit/>
          </a:bodyPr>
          <a:lstStyle/>
          <a:p>
            <a:r>
              <a:rPr lang="en-US" altLang="zh-CN" dirty="0"/>
              <a:t>bad</a:t>
            </a:r>
            <a:endParaRPr lang="zh-CN" altLang="en-US" dirty="0"/>
          </a:p>
        </p:txBody>
      </p:sp>
      <p:sp>
        <p:nvSpPr>
          <p:cNvPr id="8" name="文本框 7">
            <a:extLst>
              <a:ext uri="{FF2B5EF4-FFF2-40B4-BE49-F238E27FC236}">
                <a16:creationId xmlns:a16="http://schemas.microsoft.com/office/drawing/2014/main" id="{3103B980-BB40-2376-CC5E-C151A6A64805}"/>
              </a:ext>
            </a:extLst>
          </p:cNvPr>
          <p:cNvSpPr txBox="1"/>
          <p:nvPr/>
        </p:nvSpPr>
        <p:spPr>
          <a:xfrm>
            <a:off x="10049942" y="4465915"/>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3148317234"/>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92E119D4-F458-DE12-0CBA-190FEFC56940}"/>
              </a:ext>
            </a:extLst>
          </p:cNvPr>
          <p:cNvPicPr>
            <a:picLocks noChangeAspect="1"/>
          </p:cNvPicPr>
          <p:nvPr/>
        </p:nvPicPr>
        <p:blipFill>
          <a:blip r:embed="rId3"/>
          <a:stretch>
            <a:fillRect/>
          </a:stretch>
        </p:blipFill>
        <p:spPr>
          <a:xfrm>
            <a:off x="3461970" y="3429000"/>
            <a:ext cx="5929082" cy="3141449"/>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255746"/>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实体维度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b="1" kern="100" dirty="0">
                <a:latin typeface="Times New Roman" panose="02020603050405020304" pitchFamily="18" charset="0"/>
                <a:ea typeface="宋体" panose="02010600030101010101" pitchFamily="2" charset="-122"/>
              </a:rPr>
              <a:t>四、</a:t>
            </a:r>
            <a:r>
              <a:rPr lang="zh-CN" altLang="en-US" b="1" kern="100" dirty="0">
                <a:solidFill>
                  <a:srgbClr val="FF0000"/>
                </a:solidFill>
                <a:latin typeface="Times New Roman" panose="02020603050405020304" pitchFamily="18" charset="0"/>
                <a:ea typeface="宋体" panose="02010600030101010101" pitchFamily="2" charset="-122"/>
              </a:rPr>
              <a:t>数量</a:t>
            </a:r>
            <a:endParaRPr lang="en-US" altLang="zh-CN" b="1" kern="100" dirty="0">
              <a:solidFill>
                <a:srgbClr val="FF0000"/>
              </a:solidFill>
              <a:latin typeface="Times New Roman" panose="02020603050405020304" pitchFamily="18" charset="0"/>
              <a:ea typeface="宋体" panose="02010600030101010101" pitchFamily="2" charset="-122"/>
            </a:endParaRPr>
          </a:p>
          <a:p>
            <a:pPr marL="742950" lvl="1" indent="-285750">
              <a:lnSpc>
                <a:spcPct val="150000"/>
              </a:lnSpc>
              <a:buFont typeface="Wingdings" panose="05000000000000000000" pitchFamily="2" charset="2"/>
              <a:buChar char="Ø"/>
              <a:defRPr/>
            </a:pPr>
            <a:r>
              <a:rPr lang="zh-CN" altLang="en-US" kern="100" dirty="0">
                <a:effectLst/>
                <a:latin typeface="Times New Roman" panose="02020603050405020304" pitchFamily="18" charset="0"/>
                <a:ea typeface="宋体" panose="02010600030101010101" pitchFamily="2" charset="-122"/>
              </a:rPr>
              <a:t>选择测试集中</a:t>
            </a:r>
            <a:r>
              <a:rPr lang="en-US" altLang="zh-CN" b="1" kern="100" dirty="0">
                <a:effectLst/>
                <a:latin typeface="Times New Roman" panose="02020603050405020304" pitchFamily="18" charset="0"/>
                <a:ea typeface="宋体" panose="02010600030101010101" pitchFamily="2" charset="-122"/>
              </a:rPr>
              <a:t>prompt</a:t>
            </a:r>
            <a:r>
              <a:rPr lang="zh-CN" altLang="en-US" b="1" kern="100" dirty="0">
                <a:effectLst/>
                <a:latin typeface="Times New Roman" panose="02020603050405020304" pitchFamily="18" charset="0"/>
                <a:ea typeface="宋体" panose="02010600030101010101" pitchFamily="2" charset="-122"/>
              </a:rPr>
              <a:t>为</a:t>
            </a:r>
            <a:r>
              <a:rPr lang="zh-CN" altLang="en-US" b="1" kern="100" dirty="0">
                <a:solidFill>
                  <a:srgbClr val="FF0000"/>
                </a:solidFill>
                <a:effectLst/>
                <a:latin typeface="Times New Roman" panose="02020603050405020304" pitchFamily="18" charset="0"/>
                <a:ea typeface="宋体" panose="02010600030101010101" pitchFamily="2" charset="-122"/>
              </a:rPr>
              <a:t>四个</a:t>
            </a:r>
            <a:r>
              <a:rPr lang="zh-CN" altLang="en-US" b="1" kern="100" dirty="0">
                <a:effectLst/>
                <a:latin typeface="Times New Roman" panose="02020603050405020304" pitchFamily="18" charset="0"/>
                <a:ea typeface="宋体" panose="02010600030101010101" pitchFamily="2" charset="-122"/>
              </a:rPr>
              <a:t>红酒瓶（</a:t>
            </a:r>
            <a:r>
              <a:rPr lang="en-US" altLang="zh-CN" b="1" kern="100" dirty="0">
                <a:effectLst/>
                <a:latin typeface="Times New Roman" panose="02020603050405020304" pitchFamily="18" charset="0"/>
                <a:ea typeface="宋体" panose="02010600030101010101" pitchFamily="2" charset="-122"/>
              </a:rPr>
              <a:t>four wine bottles</a:t>
            </a:r>
            <a:r>
              <a:rPr lang="zh-CN" altLang="en-US" b="1" kern="100" dirty="0">
                <a:effectLst/>
                <a:latin typeface="Times New Roman" panose="02020603050405020304" pitchFamily="18" charset="0"/>
                <a:ea typeface="宋体" panose="02010600030101010101" pitchFamily="2" charset="-122"/>
              </a:rPr>
              <a:t>）的两张图像</a:t>
            </a:r>
            <a:r>
              <a:rPr lang="zh-CN" altLang="en-US" kern="100" dirty="0">
                <a:effectLst/>
                <a:latin typeface="Times New Roman" panose="02020603050405020304" pitchFamily="18" charset="0"/>
                <a:ea typeface="宋体" panose="02010600030101010101" pitchFamily="2" charset="-122"/>
              </a:rPr>
              <a:t>进行对比，如图</a:t>
            </a:r>
            <a:r>
              <a:rPr lang="en-US" altLang="zh-CN" kern="100" dirty="0">
                <a:effectLst/>
                <a:latin typeface="Times New Roman" panose="02020603050405020304" pitchFamily="18" charset="0"/>
                <a:ea typeface="宋体" panose="02010600030101010101" pitchFamily="2" charset="-122"/>
              </a:rPr>
              <a:t>5.4 </a:t>
            </a:r>
            <a:r>
              <a:rPr lang="zh-CN" altLang="en-US" kern="100" dirty="0">
                <a:effectLst/>
                <a:latin typeface="Times New Roman" panose="02020603050405020304" pitchFamily="18" charset="0"/>
                <a:ea typeface="宋体" panose="02010600030101010101" pitchFamily="2" charset="-122"/>
              </a:rPr>
              <a:t>在结果输出中评价</a:t>
            </a:r>
            <a:r>
              <a:rPr lang="zh-CN" altLang="en-US" kern="100" dirty="0">
                <a:solidFill>
                  <a:srgbClr val="FF0000"/>
                </a:solidFill>
                <a:effectLst/>
                <a:latin typeface="Times New Roman" panose="02020603050405020304" pitchFamily="18" charset="0"/>
                <a:ea typeface="宋体" panose="02010600030101010101" pitchFamily="2" charset="-122"/>
              </a:rPr>
              <a:t>第一张图片为</a:t>
            </a:r>
            <a:r>
              <a:rPr lang="en-US" altLang="zh-CN" kern="100" dirty="0">
                <a:solidFill>
                  <a:srgbClr val="FF0000"/>
                </a:solidFill>
                <a:effectLst/>
                <a:latin typeface="Times New Roman" panose="02020603050405020304" pitchFamily="18" charset="0"/>
                <a:ea typeface="宋体" panose="02010600030101010101" pitchFamily="2" charset="-122"/>
              </a:rPr>
              <a:t>bad,</a:t>
            </a:r>
            <a:r>
              <a:rPr lang="zh-CN" altLang="en-US" kern="100" dirty="0">
                <a:solidFill>
                  <a:srgbClr val="FF0000"/>
                </a:solidFill>
                <a:effectLst/>
                <a:latin typeface="Times New Roman" panose="02020603050405020304" pitchFamily="18" charset="0"/>
                <a:ea typeface="宋体" panose="02010600030101010101" pitchFamily="2" charset="-122"/>
              </a:rPr>
              <a:t>第二张图片为</a:t>
            </a:r>
            <a:r>
              <a:rPr lang="en-US" altLang="zh-CN" kern="100" dirty="0">
                <a:solidFill>
                  <a:srgbClr val="FF0000"/>
                </a:solidFill>
                <a:effectLst/>
                <a:latin typeface="Times New Roman" panose="02020603050405020304" pitchFamily="18" charset="0"/>
                <a:ea typeface="宋体" panose="02010600030101010101" pitchFamily="2" charset="-122"/>
              </a:rPr>
              <a:t>good</a:t>
            </a:r>
            <a:r>
              <a:rPr lang="zh-CN" altLang="en-US" kern="100" dirty="0">
                <a:effectLst/>
                <a:latin typeface="Times New Roman" panose="02020603050405020304" pitchFamily="18" charset="0"/>
                <a:ea typeface="宋体" panose="02010600030101010101" pitchFamily="2" charset="-122"/>
              </a:rPr>
              <a:t>，在两张图片红酒瓶条件下，</a:t>
            </a:r>
            <a:r>
              <a:rPr lang="zh-CN" altLang="en-US" kern="100" dirty="0">
                <a:solidFill>
                  <a:srgbClr val="FF0000"/>
                </a:solidFill>
                <a:effectLst/>
                <a:latin typeface="Times New Roman" panose="02020603050405020304" pitchFamily="18" charset="0"/>
                <a:ea typeface="宋体" panose="02010600030101010101" pitchFamily="2" charset="-122"/>
              </a:rPr>
              <a:t>模型可以正确判断瓶子数量。</a:t>
            </a:r>
            <a:endParaRPr lang="en-US" altLang="zh-CN" b="1" kern="100" dirty="0">
              <a:solidFill>
                <a:srgbClr val="FF0000"/>
              </a:solidFill>
              <a:latin typeface="Times New Roman" panose="02020603050405020304" pitchFamily="18" charset="0"/>
              <a:ea typeface="宋体" panose="02010600030101010101" pitchFamily="2" charset="-122"/>
            </a:endParaRPr>
          </a:p>
        </p:txBody>
      </p:sp>
      <p:sp>
        <p:nvSpPr>
          <p:cNvPr id="6" name="文本框 5">
            <a:extLst>
              <a:ext uri="{FF2B5EF4-FFF2-40B4-BE49-F238E27FC236}">
                <a16:creationId xmlns:a16="http://schemas.microsoft.com/office/drawing/2014/main" id="{17644CDD-649D-ED74-0210-BAAE7B5052B4}"/>
              </a:ext>
            </a:extLst>
          </p:cNvPr>
          <p:cNvSpPr txBox="1"/>
          <p:nvPr/>
        </p:nvSpPr>
        <p:spPr>
          <a:xfrm>
            <a:off x="2498653" y="4443412"/>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EE40AC73-D519-6928-B9FA-2D33E44EB290}"/>
              </a:ext>
            </a:extLst>
          </p:cNvPr>
          <p:cNvSpPr txBox="1"/>
          <p:nvPr/>
        </p:nvSpPr>
        <p:spPr>
          <a:xfrm>
            <a:off x="9560767" y="4224334"/>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2833998147"/>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583512B-DB50-7030-5CE2-492CB640255D}"/>
              </a:ext>
            </a:extLst>
          </p:cNvPr>
          <p:cNvPicPr>
            <a:picLocks noChangeAspect="1"/>
          </p:cNvPicPr>
          <p:nvPr/>
        </p:nvPicPr>
        <p:blipFill>
          <a:blip r:embed="rId3"/>
          <a:stretch>
            <a:fillRect/>
          </a:stretch>
        </p:blipFill>
        <p:spPr>
          <a:xfrm>
            <a:off x="2963309" y="3119181"/>
            <a:ext cx="6482012" cy="3396145"/>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255746"/>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实体维度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b="1" kern="100" dirty="0">
                <a:latin typeface="Times New Roman" panose="02020603050405020304" pitchFamily="18" charset="0"/>
                <a:ea typeface="宋体" panose="02010600030101010101" pitchFamily="2" charset="-122"/>
              </a:rPr>
              <a:t>五、</a:t>
            </a:r>
            <a:r>
              <a:rPr lang="zh-CN" altLang="en-US" b="1" kern="100" dirty="0">
                <a:solidFill>
                  <a:srgbClr val="FF0000"/>
                </a:solidFill>
                <a:latin typeface="Times New Roman" panose="02020603050405020304" pitchFamily="18" charset="0"/>
                <a:ea typeface="宋体" panose="02010600030101010101" pitchFamily="2" charset="-122"/>
              </a:rPr>
              <a:t>状态</a:t>
            </a:r>
            <a:endParaRPr lang="en-US" altLang="zh-CN" b="1" kern="100" dirty="0">
              <a:solidFill>
                <a:srgbClr val="FF0000"/>
              </a:solidFill>
              <a:latin typeface="Times New Roman" panose="02020603050405020304" pitchFamily="18" charset="0"/>
              <a:ea typeface="宋体" panose="02010600030101010101" pitchFamily="2" charset="-122"/>
            </a:endParaRPr>
          </a:p>
          <a:p>
            <a:pPr marL="742950" lvl="1" indent="-285750">
              <a:lnSpc>
                <a:spcPct val="150000"/>
              </a:lnSpc>
              <a:buFont typeface="Wingdings" panose="05000000000000000000" pitchFamily="2" charset="2"/>
              <a:buChar char="Ø"/>
              <a:defRPr/>
            </a:pPr>
            <a:r>
              <a:rPr lang="zh-CN" altLang="en-US" kern="100" dirty="0">
                <a:effectLst/>
                <a:latin typeface="Times New Roman" panose="02020603050405020304" pitchFamily="18" charset="0"/>
                <a:ea typeface="宋体" panose="02010600030101010101" pitchFamily="2" charset="-122"/>
              </a:rPr>
              <a:t>选择测试集中</a:t>
            </a:r>
            <a:r>
              <a:rPr lang="en-US" altLang="zh-CN" b="1" kern="100" dirty="0">
                <a:effectLst/>
                <a:latin typeface="Times New Roman" panose="02020603050405020304" pitchFamily="18" charset="0"/>
                <a:ea typeface="宋体" panose="02010600030101010101" pitchFamily="2" charset="-122"/>
              </a:rPr>
              <a:t>prompt</a:t>
            </a:r>
            <a:r>
              <a:rPr lang="zh-CN" altLang="en-US" b="1" kern="100" dirty="0">
                <a:effectLst/>
                <a:latin typeface="Times New Roman" panose="02020603050405020304" pitchFamily="18" charset="0"/>
                <a:ea typeface="宋体" panose="02010600030101010101" pitchFamily="2" charset="-122"/>
              </a:rPr>
              <a:t>为一只</a:t>
            </a:r>
            <a:r>
              <a:rPr lang="zh-CN" altLang="en-US" b="1" kern="100" dirty="0">
                <a:solidFill>
                  <a:srgbClr val="FF0000"/>
                </a:solidFill>
                <a:effectLst/>
                <a:latin typeface="Times New Roman" panose="02020603050405020304" pitchFamily="18" charset="0"/>
                <a:ea typeface="宋体" panose="02010600030101010101" pitchFamily="2" charset="-122"/>
              </a:rPr>
              <a:t>读漫画书</a:t>
            </a:r>
            <a:r>
              <a:rPr lang="zh-CN" altLang="en-US" b="1" kern="100" dirty="0">
                <a:effectLst/>
                <a:latin typeface="Times New Roman" panose="02020603050405020304" pitchFamily="18" charset="0"/>
                <a:ea typeface="宋体" panose="02010600030101010101" pitchFamily="2" charset="-122"/>
              </a:rPr>
              <a:t>的猫（</a:t>
            </a:r>
            <a:r>
              <a:rPr lang="en-US" altLang="zh-CN" b="1" kern="100" dirty="0">
                <a:effectLst/>
                <a:latin typeface="Times New Roman" panose="02020603050405020304" pitchFamily="18" charset="0"/>
                <a:ea typeface="宋体" panose="02010600030101010101" pitchFamily="2" charset="-122"/>
              </a:rPr>
              <a:t>a cat reading a comic book</a:t>
            </a:r>
            <a:r>
              <a:rPr lang="zh-CN" altLang="en-US" b="1" kern="100" dirty="0">
                <a:effectLst/>
                <a:latin typeface="Times New Roman" panose="02020603050405020304" pitchFamily="18" charset="0"/>
                <a:ea typeface="宋体" panose="02010600030101010101" pitchFamily="2" charset="-122"/>
              </a:rPr>
              <a:t>）</a:t>
            </a:r>
            <a:r>
              <a:rPr lang="zh-CN" altLang="en-US" kern="100" dirty="0">
                <a:effectLst/>
                <a:latin typeface="Times New Roman" panose="02020603050405020304" pitchFamily="18" charset="0"/>
                <a:ea typeface="宋体" panose="02010600030101010101" pitchFamily="2" charset="-122"/>
              </a:rPr>
              <a:t>的两张图像进行对比，如图</a:t>
            </a:r>
            <a:r>
              <a:rPr lang="en-US" altLang="zh-CN" kern="100" dirty="0">
                <a:effectLst/>
                <a:latin typeface="Times New Roman" panose="02020603050405020304" pitchFamily="18" charset="0"/>
                <a:ea typeface="宋体" panose="02010600030101010101" pitchFamily="2" charset="-122"/>
              </a:rPr>
              <a:t>5.5 </a:t>
            </a:r>
            <a:r>
              <a:rPr lang="zh-CN" altLang="en-US" kern="100" dirty="0">
                <a:effectLst/>
                <a:latin typeface="Times New Roman" panose="02020603050405020304" pitchFamily="18" charset="0"/>
                <a:ea typeface="宋体" panose="02010600030101010101" pitchFamily="2" charset="-122"/>
              </a:rPr>
              <a:t>在结果输出中评价</a:t>
            </a:r>
            <a:r>
              <a:rPr lang="zh-CN" altLang="en-US" kern="100" dirty="0">
                <a:solidFill>
                  <a:srgbClr val="FF0000"/>
                </a:solidFill>
                <a:effectLst/>
                <a:latin typeface="Times New Roman" panose="02020603050405020304" pitchFamily="18" charset="0"/>
                <a:ea typeface="宋体" panose="02010600030101010101" pitchFamily="2" charset="-122"/>
              </a:rPr>
              <a:t>第一张图片为</a:t>
            </a:r>
            <a:r>
              <a:rPr lang="en-US" altLang="zh-CN" kern="100" dirty="0">
                <a:solidFill>
                  <a:srgbClr val="FF0000"/>
                </a:solidFill>
                <a:effectLst/>
                <a:latin typeface="Times New Roman" panose="02020603050405020304" pitchFamily="18" charset="0"/>
                <a:ea typeface="宋体" panose="02010600030101010101" pitchFamily="2" charset="-122"/>
              </a:rPr>
              <a:t>good,</a:t>
            </a:r>
            <a:r>
              <a:rPr lang="zh-CN" altLang="en-US" kern="100" dirty="0">
                <a:solidFill>
                  <a:srgbClr val="FF0000"/>
                </a:solidFill>
                <a:effectLst/>
                <a:latin typeface="Times New Roman" panose="02020603050405020304" pitchFamily="18" charset="0"/>
                <a:ea typeface="宋体" panose="02010600030101010101" pitchFamily="2" charset="-122"/>
              </a:rPr>
              <a:t>第二张图片为</a:t>
            </a:r>
            <a:r>
              <a:rPr lang="en-US" altLang="zh-CN" kern="100" dirty="0">
                <a:solidFill>
                  <a:srgbClr val="FF0000"/>
                </a:solidFill>
                <a:effectLst/>
                <a:latin typeface="Times New Roman" panose="02020603050405020304" pitchFamily="18" charset="0"/>
                <a:ea typeface="宋体" panose="02010600030101010101" pitchFamily="2" charset="-122"/>
              </a:rPr>
              <a:t>bad</a:t>
            </a:r>
            <a:r>
              <a:rPr lang="zh-CN" altLang="en-US" kern="100" dirty="0">
                <a:effectLst/>
                <a:latin typeface="Times New Roman" panose="02020603050405020304" pitchFamily="18" charset="0"/>
                <a:ea typeface="宋体" panose="02010600030101010101" pitchFamily="2" charset="-122"/>
              </a:rPr>
              <a:t>，</a:t>
            </a:r>
            <a:r>
              <a:rPr lang="zh-CN" altLang="en-US" b="1" kern="100" dirty="0">
                <a:effectLst/>
                <a:latin typeface="Times New Roman" panose="02020603050405020304" pitchFamily="18" charset="0"/>
                <a:ea typeface="宋体" panose="02010600030101010101" pitchFamily="2" charset="-122"/>
              </a:rPr>
              <a:t>在两张图片猫的生成效果均不错情况下，模型可以正确判断实体状态。</a:t>
            </a:r>
            <a:endParaRPr lang="en-US" altLang="zh-CN" b="1" kern="100" dirty="0">
              <a:solidFill>
                <a:srgbClr val="FF0000"/>
              </a:solidFill>
              <a:latin typeface="Times New Roman" panose="02020603050405020304" pitchFamily="18" charset="0"/>
              <a:ea typeface="宋体" panose="02010600030101010101" pitchFamily="2" charset="-122"/>
            </a:endParaRPr>
          </a:p>
        </p:txBody>
      </p:sp>
      <p:sp>
        <p:nvSpPr>
          <p:cNvPr id="9" name="文本框 8">
            <a:extLst>
              <a:ext uri="{FF2B5EF4-FFF2-40B4-BE49-F238E27FC236}">
                <a16:creationId xmlns:a16="http://schemas.microsoft.com/office/drawing/2014/main" id="{A95BE7C2-CEE8-F8C0-DA34-14CFE754C265}"/>
              </a:ext>
            </a:extLst>
          </p:cNvPr>
          <p:cNvSpPr txBox="1"/>
          <p:nvPr/>
        </p:nvSpPr>
        <p:spPr>
          <a:xfrm>
            <a:off x="9324975" y="4447921"/>
            <a:ext cx="604589" cy="369332"/>
          </a:xfrm>
          <a:prstGeom prst="rect">
            <a:avLst/>
          </a:prstGeom>
          <a:noFill/>
        </p:spPr>
        <p:txBody>
          <a:bodyPr wrap="none" rtlCol="0">
            <a:spAutoFit/>
          </a:bodyPr>
          <a:lstStyle/>
          <a:p>
            <a:r>
              <a:rPr lang="en-US" altLang="zh-CN" dirty="0"/>
              <a:t>bad</a:t>
            </a:r>
            <a:endParaRPr lang="zh-CN" altLang="en-US" dirty="0"/>
          </a:p>
        </p:txBody>
      </p:sp>
      <p:sp>
        <p:nvSpPr>
          <p:cNvPr id="10" name="文本框 9">
            <a:extLst>
              <a:ext uri="{FF2B5EF4-FFF2-40B4-BE49-F238E27FC236}">
                <a16:creationId xmlns:a16="http://schemas.microsoft.com/office/drawing/2014/main" id="{C191FC18-80CC-FE93-E5DB-0C16F75FACCB}"/>
              </a:ext>
            </a:extLst>
          </p:cNvPr>
          <p:cNvSpPr txBox="1"/>
          <p:nvPr/>
        </p:nvSpPr>
        <p:spPr>
          <a:xfrm>
            <a:off x="2165879" y="4382140"/>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3155407477"/>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1049583"/>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风格维度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zh-CN" sz="2000" kern="100" dirty="0">
                <a:solidFill>
                  <a:srgbClr val="FF0000"/>
                </a:solidFill>
                <a:effectLst/>
                <a:latin typeface="Times New Roman" panose="02020603050405020304" pitchFamily="18" charset="0"/>
                <a:ea typeface="宋体" panose="02010600030101010101" pitchFamily="2" charset="-122"/>
              </a:rPr>
              <a:t>我们对模型是否能判断出</a:t>
            </a:r>
            <a:r>
              <a:rPr lang="en-US" altLang="zh-CN" sz="2000" kern="100" dirty="0">
                <a:solidFill>
                  <a:srgbClr val="FF0000"/>
                </a:solidFill>
                <a:effectLst/>
                <a:latin typeface="Times New Roman" panose="02020603050405020304" pitchFamily="18" charset="0"/>
                <a:ea typeface="宋体" panose="02010600030101010101" pitchFamily="2" charset="-122"/>
              </a:rPr>
              <a:t>prompt</a:t>
            </a:r>
            <a:r>
              <a:rPr lang="zh-CN" altLang="zh-CN" sz="2000" kern="100" dirty="0">
                <a:solidFill>
                  <a:srgbClr val="FF0000"/>
                </a:solidFill>
                <a:effectLst/>
                <a:latin typeface="Times New Roman" panose="02020603050405020304" pitchFamily="18" charset="0"/>
                <a:ea typeface="宋体" panose="02010600030101010101" pitchFamily="2" charset="-122"/>
              </a:rPr>
              <a:t>中相应的</a:t>
            </a:r>
            <a:r>
              <a:rPr lang="zh-CN" altLang="en-US" sz="2000" kern="100" dirty="0">
                <a:solidFill>
                  <a:srgbClr val="FF0000"/>
                </a:solidFill>
                <a:effectLst/>
                <a:latin typeface="Times New Roman" panose="02020603050405020304" pitchFamily="18" charset="0"/>
                <a:ea typeface="宋体" panose="02010600030101010101" pitchFamily="2" charset="-122"/>
              </a:rPr>
              <a:t>风格</a:t>
            </a:r>
            <a:r>
              <a:rPr lang="zh-CN" altLang="zh-CN" sz="2000" kern="100" dirty="0">
                <a:solidFill>
                  <a:srgbClr val="FF0000"/>
                </a:solidFill>
                <a:effectLst/>
                <a:latin typeface="Times New Roman" panose="02020603050405020304" pitchFamily="18" charset="0"/>
                <a:ea typeface="宋体" panose="02010600030101010101" pitchFamily="2" charset="-122"/>
              </a:rPr>
              <a:t>进行分析</a:t>
            </a:r>
            <a:r>
              <a:rPr lang="zh-CN" altLang="zh-CN" sz="2000" kern="100" dirty="0">
                <a:solidFill>
                  <a:srgbClr val="FF0000"/>
                </a:solidFill>
                <a:effectLst/>
                <a:latin typeface="Segoe UI" panose="020B0502040204020203" pitchFamily="34" charset="0"/>
                <a:ea typeface="宋体" panose="02010600030101010101" pitchFamily="2" charset="-122"/>
                <a:cs typeface="Segoe UI" panose="020B0502040204020203" pitchFamily="34" charset="0"/>
              </a:rPr>
              <a:t>：</a:t>
            </a:r>
            <a:endParaRPr lang="en-US" altLang="zh-CN" sz="2800" b="1" kern="100" dirty="0">
              <a:solidFill>
                <a:srgbClr val="FF0000"/>
              </a:solidFill>
              <a:latin typeface="Times New Roman" panose="02020603050405020304" pitchFamily="18" charset="0"/>
              <a:ea typeface="微软雅黑"/>
              <a:cs typeface="Times New Roman" panose="02020603050405020304" pitchFamily="18" charset="0"/>
            </a:endParaRPr>
          </a:p>
        </p:txBody>
      </p:sp>
    </p:spTree>
    <p:extLst>
      <p:ext uri="{BB962C8B-B14F-4D97-AF65-F5344CB8AC3E}">
        <p14:creationId xmlns:p14="http://schemas.microsoft.com/office/powerpoint/2010/main" val="377311302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5274"/>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3" name="文本框 2"/>
          <p:cNvSpPr txBox="1"/>
          <p:nvPr/>
        </p:nvSpPr>
        <p:spPr>
          <a:xfrm>
            <a:off x="-758781" y="1501348"/>
            <a:ext cx="5737094" cy="2646878"/>
          </a:xfrm>
          <a:prstGeom prst="rect">
            <a:avLst/>
          </a:prstGeom>
          <a:noFill/>
        </p:spPr>
        <p:txBody>
          <a:bodyPr wrap="square" rtlCol="0">
            <a:spAutoFit/>
          </a:bodyPr>
          <a:lstStyle/>
          <a:p>
            <a:pPr algn="ctr"/>
            <a:r>
              <a:rPr lang="en-US" altLang="zh-CN" sz="16600" b="1" spc="300" dirty="0">
                <a:solidFill>
                  <a:schemeClr val="bg1"/>
                </a:solidFill>
              </a:rPr>
              <a:t>P</a:t>
            </a:r>
            <a:r>
              <a:rPr lang="en-US" altLang="zh-CN" sz="9600" b="1" spc="300" dirty="0">
                <a:solidFill>
                  <a:schemeClr val="bg1"/>
                </a:solidFill>
              </a:rPr>
              <a:t>art</a:t>
            </a:r>
            <a:endParaRPr lang="zh-CN" altLang="en-US" sz="9600" b="1" spc="300" dirty="0">
              <a:solidFill>
                <a:schemeClr val="bg1"/>
              </a:solidFill>
            </a:endParaRPr>
          </a:p>
        </p:txBody>
      </p:sp>
      <p:grpSp>
        <p:nvGrpSpPr>
          <p:cNvPr id="8" name="组合 7"/>
          <p:cNvGrpSpPr/>
          <p:nvPr/>
        </p:nvGrpSpPr>
        <p:grpSpPr>
          <a:xfrm>
            <a:off x="3914074" y="2096314"/>
            <a:ext cx="1695279" cy="1510858"/>
            <a:chOff x="4436392" y="3027170"/>
            <a:chExt cx="720670" cy="642272"/>
          </a:xfrm>
        </p:grpSpPr>
        <p:sp>
          <p:nvSpPr>
            <p:cNvPr id="4" name="圆角矩形 3"/>
            <p:cNvSpPr/>
            <p:nvPr/>
          </p:nvSpPr>
          <p:spPr>
            <a:xfrm>
              <a:off x="4458288" y="302717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5400"/>
            </a:p>
          </p:txBody>
        </p:sp>
        <p:sp>
          <p:nvSpPr>
            <p:cNvPr id="5" name="文本框 4"/>
            <p:cNvSpPr txBox="1"/>
            <p:nvPr/>
          </p:nvSpPr>
          <p:spPr>
            <a:xfrm>
              <a:off x="4436392" y="3117145"/>
              <a:ext cx="720670" cy="471014"/>
            </a:xfrm>
            <a:prstGeom prst="rect">
              <a:avLst/>
            </a:prstGeom>
            <a:noFill/>
          </p:spPr>
          <p:txBody>
            <a:bodyPr wrap="square" rtlCol="0">
              <a:spAutoFit/>
            </a:bodyPr>
            <a:lstStyle/>
            <a:p>
              <a:pPr algn="ctr"/>
              <a:r>
                <a:rPr lang="en-US" altLang="zh-CN" sz="6600" b="1" dirty="0">
                  <a:solidFill>
                    <a:schemeClr val="bg1"/>
                  </a:solidFill>
                </a:rPr>
                <a:t>01</a:t>
              </a:r>
              <a:endParaRPr lang="zh-CN" altLang="en-US" sz="6600" b="1" dirty="0">
                <a:solidFill>
                  <a:schemeClr val="bg1"/>
                </a:solidFill>
              </a:endParaRPr>
            </a:p>
          </p:txBody>
        </p:sp>
      </p:grpSp>
      <p:sp>
        <p:nvSpPr>
          <p:cNvPr id="18" name="文本框 18">
            <a:extLst>
              <a:ext uri="{FF2B5EF4-FFF2-40B4-BE49-F238E27FC236}">
                <a16:creationId xmlns:a16="http://schemas.microsoft.com/office/drawing/2014/main" id="{07F078D0-1789-49E8-B807-F7BE7EA33E03}"/>
              </a:ext>
            </a:extLst>
          </p:cNvPr>
          <p:cNvSpPr txBox="1"/>
          <p:nvPr/>
        </p:nvSpPr>
        <p:spPr>
          <a:xfrm>
            <a:off x="5737094" y="2403758"/>
            <a:ext cx="5014608" cy="923330"/>
          </a:xfrm>
          <a:prstGeom prst="rect">
            <a:avLst/>
          </a:prstGeom>
          <a:noFill/>
        </p:spPr>
        <p:txBody>
          <a:bodyPr wrap="square" rtlCol="0">
            <a:spAutoFit/>
          </a:bodyPr>
          <a:lstStyle/>
          <a:p>
            <a:r>
              <a:rPr lang="zh-CN" altLang="en-US" sz="5400" b="1" spc="300" dirty="0">
                <a:solidFill>
                  <a:schemeClr val="tx1">
                    <a:lumMod val="75000"/>
                    <a:lumOff val="25000"/>
                  </a:schemeClr>
                </a:solidFill>
              </a:rPr>
              <a:t>任务背景</a:t>
            </a:r>
          </a:p>
        </p:txBody>
      </p:sp>
      <p:sp>
        <p:nvSpPr>
          <p:cNvPr id="6" name="文本框 5">
            <a:extLst>
              <a:ext uri="{FF2B5EF4-FFF2-40B4-BE49-F238E27FC236}">
                <a16:creationId xmlns:a16="http://schemas.microsoft.com/office/drawing/2014/main" id="{34B2019B-0934-96EA-0C31-53976AD4D3D0}"/>
              </a:ext>
            </a:extLst>
          </p:cNvPr>
          <p:cNvSpPr txBox="1"/>
          <p:nvPr/>
        </p:nvSpPr>
        <p:spPr>
          <a:xfrm>
            <a:off x="6266949" y="3574930"/>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背景描述</a:t>
            </a:r>
          </a:p>
        </p:txBody>
      </p:sp>
      <p:sp>
        <p:nvSpPr>
          <p:cNvPr id="7" name="椭圆 6">
            <a:extLst>
              <a:ext uri="{FF2B5EF4-FFF2-40B4-BE49-F238E27FC236}">
                <a16:creationId xmlns:a16="http://schemas.microsoft.com/office/drawing/2014/main" id="{585359A9-6F12-D126-E1C2-36C2F29550AB}"/>
              </a:ext>
            </a:extLst>
          </p:cNvPr>
          <p:cNvSpPr/>
          <p:nvPr/>
        </p:nvSpPr>
        <p:spPr>
          <a:xfrm>
            <a:off x="5858359" y="3601720"/>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9">
            <a:extLst>
              <a:ext uri="{FF2B5EF4-FFF2-40B4-BE49-F238E27FC236}">
                <a16:creationId xmlns:a16="http://schemas.microsoft.com/office/drawing/2014/main" id="{0B031CBC-71CB-5ABE-5755-F549160A03C7}"/>
              </a:ext>
            </a:extLst>
          </p:cNvPr>
          <p:cNvSpPr txBox="1"/>
          <p:nvPr/>
        </p:nvSpPr>
        <p:spPr>
          <a:xfrm>
            <a:off x="6266949" y="4046198"/>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任务描述</a:t>
            </a:r>
          </a:p>
        </p:txBody>
      </p:sp>
      <p:sp>
        <p:nvSpPr>
          <p:cNvPr id="12" name="椭圆 10">
            <a:extLst>
              <a:ext uri="{FF2B5EF4-FFF2-40B4-BE49-F238E27FC236}">
                <a16:creationId xmlns:a16="http://schemas.microsoft.com/office/drawing/2014/main" id="{A85A290F-1FE7-D7F3-055B-B170DE8EB70A}"/>
              </a:ext>
            </a:extLst>
          </p:cNvPr>
          <p:cNvSpPr/>
          <p:nvPr/>
        </p:nvSpPr>
        <p:spPr>
          <a:xfrm>
            <a:off x="5858359" y="4072988"/>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4BDB984-912E-BD24-33DB-6825AA45E851}"/>
              </a:ext>
            </a:extLst>
          </p:cNvPr>
          <p:cNvPicPr>
            <a:picLocks noChangeAspect="1"/>
          </p:cNvPicPr>
          <p:nvPr/>
        </p:nvPicPr>
        <p:blipFill>
          <a:blip r:embed="rId3"/>
          <a:stretch>
            <a:fillRect/>
          </a:stretch>
        </p:blipFill>
        <p:spPr>
          <a:xfrm>
            <a:off x="2963309" y="3346497"/>
            <a:ext cx="6665861" cy="3506227"/>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3176319"/>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风格维度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一、</a:t>
            </a:r>
            <a:r>
              <a:rPr lang="zh-CN" altLang="en-US" sz="2000" b="1" kern="100" dirty="0">
                <a:solidFill>
                  <a:srgbClr val="FF0000"/>
                </a:solidFill>
                <a:latin typeface="Times New Roman" panose="02020603050405020304" pitchFamily="18" charset="0"/>
                <a:ea typeface="宋体" panose="02010600030101010101" pitchFamily="2" charset="-122"/>
              </a:rPr>
              <a:t>绘画风格</a:t>
            </a:r>
            <a:endParaRPr lang="en-US" altLang="zh-CN" sz="2000" b="1" kern="100" dirty="0">
              <a:solidFill>
                <a:srgbClr val="FF0000"/>
              </a:solidFill>
              <a:latin typeface="Times New Roman" panose="02020603050405020304" pitchFamily="18" charset="0"/>
              <a:ea typeface="宋体" panose="02010600030101010101" pitchFamily="2" charset="-122"/>
            </a:endParaRPr>
          </a:p>
          <a:p>
            <a:pPr>
              <a:lnSpc>
                <a:spcPct val="150000"/>
              </a:lnSpc>
              <a:defRPr/>
            </a:pPr>
            <a:r>
              <a:rPr lang="en-US" altLang="zh-CN" kern="100" dirty="0">
                <a:latin typeface="Times New Roman" panose="02020603050405020304" pitchFamily="18" charset="0"/>
                <a:ea typeface="宋体" panose="02010600030101010101" pitchFamily="2" charset="-122"/>
              </a:rPr>
              <a:t>        </a:t>
            </a:r>
            <a:r>
              <a:rPr lang="zh-CN" altLang="zh-CN" sz="1800" kern="100" dirty="0">
                <a:effectLst/>
                <a:latin typeface="Times New Roman" panose="02020603050405020304" pitchFamily="18" charset="0"/>
                <a:ea typeface="宋体" panose="02010600030101010101" pitchFamily="2" charset="-122"/>
              </a:rPr>
              <a:t>选择测试集中</a:t>
            </a:r>
            <a:r>
              <a:rPr lang="en-US" altLang="zh-CN" sz="1800" b="1" kern="100" dirty="0">
                <a:effectLst/>
                <a:latin typeface="Times New Roman" panose="02020603050405020304" pitchFamily="18" charset="0"/>
                <a:ea typeface="宋体" panose="02010600030101010101" pitchFamily="2" charset="-122"/>
              </a:rPr>
              <a:t>prompt</a:t>
            </a:r>
            <a:r>
              <a:rPr lang="zh-CN" altLang="zh-CN" sz="1800" b="1" kern="100" dirty="0">
                <a:effectLst/>
                <a:latin typeface="Times New Roman" panose="02020603050405020304" pitchFamily="18" charset="0"/>
                <a:ea typeface="宋体" panose="02010600030101010101" pitchFamily="2" charset="-122"/>
              </a:rPr>
              <a:t>为火车</a:t>
            </a:r>
            <a:r>
              <a:rPr lang="zh-CN" altLang="zh-CN" sz="1800" b="1" kern="100" dirty="0">
                <a:solidFill>
                  <a:srgbClr val="FF0000"/>
                </a:solidFill>
                <a:effectLst/>
                <a:latin typeface="Times New Roman" panose="02020603050405020304" pitchFamily="18" charset="0"/>
                <a:ea typeface="宋体" panose="02010600030101010101" pitchFamily="2" charset="-122"/>
              </a:rPr>
              <a:t>素描</a:t>
            </a:r>
            <a:r>
              <a:rPr lang="zh-CN" altLang="zh-CN" sz="1800" b="1" kern="100" dirty="0">
                <a:effectLst/>
                <a:latin typeface="Times New Roman" panose="02020603050405020304" pitchFamily="18" charset="0"/>
                <a:ea typeface="宋体" panose="02010600030101010101" pitchFamily="2" charset="-122"/>
              </a:rPr>
              <a:t>（</a:t>
            </a:r>
            <a:r>
              <a:rPr lang="en-US" altLang="zh-CN" sz="1800" b="1" kern="100" dirty="0">
                <a:effectLst/>
                <a:latin typeface="Times New Roman" panose="02020603050405020304" pitchFamily="18" charset="0"/>
                <a:ea typeface="宋体" panose="02010600030101010101" pitchFamily="2" charset="-122"/>
              </a:rPr>
              <a:t>a sketch of a train</a:t>
            </a:r>
            <a:r>
              <a:rPr lang="zh-CN" altLang="zh-CN" sz="1800" b="1"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进行对比，如图</a:t>
            </a:r>
            <a:r>
              <a:rPr lang="en-US" altLang="zh-CN" sz="1800" kern="100" dirty="0">
                <a:effectLst/>
                <a:latin typeface="Times New Roman" panose="02020603050405020304" pitchFamily="18" charset="0"/>
                <a:ea typeface="宋体" panose="02010600030101010101" pitchFamily="2" charset="-122"/>
              </a:rPr>
              <a:t>4.7 </a:t>
            </a:r>
            <a:r>
              <a:rPr lang="zh-CN" altLang="zh-CN" sz="1800" kern="100" dirty="0">
                <a:effectLst/>
                <a:latin typeface="Times New Roman" panose="02020603050405020304" pitchFamily="18" charset="0"/>
                <a:ea typeface="宋体" panose="02010600030101010101" pitchFamily="2" charset="-122"/>
              </a:rPr>
              <a:t>在结果输出中评价</a:t>
            </a:r>
            <a:r>
              <a:rPr lang="zh-CN" altLang="zh-CN" sz="1800" kern="100" dirty="0">
                <a:solidFill>
                  <a:srgbClr val="FF0000"/>
                </a:solidFill>
                <a:effectLst/>
                <a:latin typeface="Times New Roman" panose="02020603050405020304" pitchFamily="18" charset="0"/>
                <a:ea typeface="宋体" panose="02010600030101010101" pitchFamily="2" charset="-122"/>
              </a:rPr>
              <a:t>第一张图片为</a:t>
            </a:r>
            <a:r>
              <a:rPr lang="en-US" altLang="zh-CN" sz="1800" kern="100" dirty="0">
                <a:solidFill>
                  <a:srgbClr val="FF0000"/>
                </a:solidFill>
                <a:effectLst/>
                <a:latin typeface="Times New Roman" panose="02020603050405020304" pitchFamily="18" charset="0"/>
                <a:ea typeface="宋体" panose="02010600030101010101" pitchFamily="2" charset="-122"/>
              </a:rPr>
              <a:t>bad,</a:t>
            </a:r>
            <a:r>
              <a:rPr lang="zh-CN" altLang="zh-CN" sz="1800" kern="100" dirty="0">
                <a:solidFill>
                  <a:srgbClr val="FF0000"/>
                </a:solidFill>
                <a:effectLst/>
                <a:latin typeface="Times New Roman" panose="02020603050405020304" pitchFamily="18" charset="0"/>
                <a:ea typeface="宋体" panose="02010600030101010101" pitchFamily="2" charset="-122"/>
              </a:rPr>
              <a:t>第二张图片为</a:t>
            </a:r>
            <a:r>
              <a:rPr lang="en-US" altLang="zh-CN" sz="1800" kern="100" dirty="0">
                <a:solidFill>
                  <a:srgbClr val="FF0000"/>
                </a:solidFill>
                <a:effectLst/>
                <a:latin typeface="Times New Roman" panose="02020603050405020304" pitchFamily="18" charset="0"/>
                <a:ea typeface="宋体" panose="02010600030101010101" pitchFamily="2" charset="-122"/>
              </a:rPr>
              <a:t>good</a:t>
            </a:r>
            <a:r>
              <a:rPr lang="zh-CN" altLang="zh-CN" sz="1800" kern="100" dirty="0">
                <a:effectLst/>
                <a:latin typeface="Times New Roman" panose="02020603050405020304" pitchFamily="18" charset="0"/>
                <a:ea typeface="宋体" panose="02010600030101010101" pitchFamily="2" charset="-122"/>
              </a:rPr>
              <a:t>，</a:t>
            </a:r>
            <a:r>
              <a:rPr lang="zh-CN" altLang="zh-CN" sz="1800" b="1" kern="100" dirty="0">
                <a:solidFill>
                  <a:srgbClr val="FF0000"/>
                </a:solidFill>
                <a:effectLst/>
                <a:latin typeface="Times New Roman" panose="02020603050405020304" pitchFamily="18" charset="0"/>
                <a:ea typeface="宋体" panose="02010600030101010101" pitchFamily="2" charset="-122"/>
              </a:rPr>
              <a:t>虽然第一张图片在火车生成效果比第二张图片要更好，但缺少必要的素描绘画风格，导致最终得分低于第二张</a:t>
            </a:r>
            <a:r>
              <a:rPr lang="zh-CN" altLang="zh-CN" sz="1800" kern="100" dirty="0">
                <a:effectLst/>
                <a:latin typeface="Times New Roman" panose="02020603050405020304" pitchFamily="18" charset="0"/>
                <a:ea typeface="宋体" panose="02010600030101010101" pitchFamily="2" charset="-122"/>
              </a:rPr>
              <a:t>，</a:t>
            </a:r>
            <a:r>
              <a:rPr lang="zh-CN" altLang="zh-CN" sz="1800" b="1" kern="100" dirty="0">
                <a:effectLst/>
                <a:latin typeface="Times New Roman" panose="02020603050405020304" pitchFamily="18" charset="0"/>
                <a:ea typeface="宋体" panose="02010600030101010101" pitchFamily="2" charset="-122"/>
              </a:rPr>
              <a:t>可见模型可以正确分辨出绘画风格</a:t>
            </a:r>
            <a:r>
              <a:rPr lang="zh-CN" altLang="zh-CN" sz="1800" kern="100" dirty="0">
                <a:effectLst/>
                <a:latin typeface="Times New Roman" panose="02020603050405020304" pitchFamily="18" charset="0"/>
                <a:ea typeface="宋体" panose="02010600030101010101" pitchFamily="2" charset="-122"/>
              </a:rPr>
              <a:t>。</a:t>
            </a: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endParaRPr lang="en-US" altLang="zh-CN" sz="2000" kern="100" dirty="0">
              <a:latin typeface="Times New Roman" panose="02020603050405020304" pitchFamily="18" charset="0"/>
              <a:ea typeface="宋体" panose="02010600030101010101" pitchFamily="2" charset="-122"/>
            </a:endParaRPr>
          </a:p>
        </p:txBody>
      </p:sp>
      <p:sp>
        <p:nvSpPr>
          <p:cNvPr id="5" name="文本框 4">
            <a:extLst>
              <a:ext uri="{FF2B5EF4-FFF2-40B4-BE49-F238E27FC236}">
                <a16:creationId xmlns:a16="http://schemas.microsoft.com/office/drawing/2014/main" id="{24067BB0-6D54-700E-75B5-88417B7A68CC}"/>
              </a:ext>
            </a:extLst>
          </p:cNvPr>
          <p:cNvSpPr txBox="1"/>
          <p:nvPr/>
        </p:nvSpPr>
        <p:spPr>
          <a:xfrm>
            <a:off x="2335861" y="4414837"/>
            <a:ext cx="604589" cy="369332"/>
          </a:xfrm>
          <a:prstGeom prst="rect">
            <a:avLst/>
          </a:prstGeom>
          <a:noFill/>
        </p:spPr>
        <p:txBody>
          <a:bodyPr wrap="none" rtlCol="0">
            <a:spAutoFit/>
          </a:bodyPr>
          <a:lstStyle/>
          <a:p>
            <a:r>
              <a:rPr lang="en-US" altLang="zh-CN" dirty="0"/>
              <a:t>bad</a:t>
            </a:r>
            <a:endParaRPr lang="zh-CN" altLang="en-US" dirty="0"/>
          </a:p>
        </p:txBody>
      </p:sp>
      <p:sp>
        <p:nvSpPr>
          <p:cNvPr id="6" name="文本框 5">
            <a:extLst>
              <a:ext uri="{FF2B5EF4-FFF2-40B4-BE49-F238E27FC236}">
                <a16:creationId xmlns:a16="http://schemas.microsoft.com/office/drawing/2014/main" id="{DB41AA46-9670-1E04-E972-EF0E651D3148}"/>
              </a:ext>
            </a:extLst>
          </p:cNvPr>
          <p:cNvSpPr txBox="1"/>
          <p:nvPr/>
        </p:nvSpPr>
        <p:spPr>
          <a:xfrm>
            <a:off x="9567910" y="4347762"/>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2006687026"/>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72AD9AF-E4A3-F6A6-E9CD-A3B6F146E96D}"/>
              </a:ext>
            </a:extLst>
          </p:cNvPr>
          <p:cNvPicPr>
            <a:picLocks noChangeAspect="1"/>
          </p:cNvPicPr>
          <p:nvPr/>
        </p:nvPicPr>
        <p:blipFill>
          <a:blip r:embed="rId3"/>
          <a:stretch>
            <a:fillRect/>
          </a:stretch>
        </p:blipFill>
        <p:spPr>
          <a:xfrm>
            <a:off x="3170591" y="3491575"/>
            <a:ext cx="6491828" cy="3490058"/>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060250" y="881858"/>
            <a:ext cx="9615621" cy="2717411"/>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风格维度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二、</a:t>
            </a:r>
            <a:r>
              <a:rPr lang="zh-CN" altLang="en-US" sz="2000" b="1" kern="100" dirty="0">
                <a:solidFill>
                  <a:srgbClr val="FF0000"/>
                </a:solidFill>
                <a:latin typeface="Times New Roman" panose="02020603050405020304" pitchFamily="18" charset="0"/>
                <a:ea typeface="宋体" panose="02010600030101010101" pitchFamily="2" charset="-122"/>
              </a:rPr>
              <a:t>文化风格</a:t>
            </a:r>
            <a:endParaRPr lang="en-US" altLang="zh-CN" sz="2000" b="1" kern="100" dirty="0">
              <a:solidFill>
                <a:srgbClr val="FF0000"/>
              </a:solidFill>
              <a:latin typeface="Times New Roman" panose="02020603050405020304" pitchFamily="18" charset="0"/>
              <a:ea typeface="宋体" panose="02010600030101010101" pitchFamily="2" charset="-122"/>
            </a:endParaRPr>
          </a:p>
          <a:p>
            <a:pPr marL="279400"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选择测试集中</a:t>
            </a:r>
            <a:r>
              <a:rPr lang="en-US" altLang="zh-CN" sz="1800" b="1" kern="100" dirty="0">
                <a:effectLst/>
                <a:latin typeface="Times New Roman" panose="02020603050405020304" pitchFamily="18" charset="0"/>
                <a:ea typeface="宋体" panose="02010600030101010101" pitchFamily="2" charset="-122"/>
              </a:rPr>
              <a:t>prompt</a:t>
            </a:r>
            <a:r>
              <a:rPr lang="zh-CN" altLang="zh-CN" sz="1800" b="1" kern="100" dirty="0">
                <a:effectLst/>
                <a:latin typeface="Times New Roman" panose="02020603050405020304" pitchFamily="18" charset="0"/>
                <a:ea typeface="宋体" panose="02010600030101010101" pitchFamily="2" charset="-122"/>
              </a:rPr>
              <a:t>为日出时</a:t>
            </a:r>
            <a:r>
              <a:rPr lang="zh-CN" altLang="zh-CN" sz="1800" b="1" kern="100" dirty="0">
                <a:solidFill>
                  <a:srgbClr val="FF0000"/>
                </a:solidFill>
                <a:effectLst/>
                <a:latin typeface="Times New Roman" panose="02020603050405020304" pitchFamily="18" charset="0"/>
                <a:ea typeface="宋体" panose="02010600030101010101" pitchFamily="2" charset="-122"/>
              </a:rPr>
              <a:t>伊斯坦布尔</a:t>
            </a:r>
            <a:r>
              <a:rPr lang="zh-CN" altLang="en-US" sz="1800" b="1" kern="100" dirty="0">
                <a:effectLst/>
                <a:latin typeface="Times New Roman" panose="02020603050405020304" pitchFamily="18" charset="0"/>
                <a:ea typeface="宋体" panose="02010600030101010101" pitchFamily="2" charset="-122"/>
              </a:rPr>
              <a:t>，</a:t>
            </a:r>
            <a:r>
              <a:rPr lang="zh-CN" altLang="zh-CN" sz="1800" b="1" kern="100" dirty="0">
                <a:effectLst/>
                <a:latin typeface="Times New Roman" panose="02020603050405020304" pitchFamily="18" charset="0"/>
                <a:ea typeface="宋体" panose="02010600030101010101" pitchFamily="2" charset="-122"/>
              </a:rPr>
              <a:t>其中</a:t>
            </a:r>
            <a:r>
              <a:rPr lang="zh-CN" altLang="zh-CN" sz="1800" b="1" kern="100" dirty="0">
                <a:solidFill>
                  <a:srgbClr val="FF0000"/>
                </a:solidFill>
                <a:effectLst/>
                <a:latin typeface="Times New Roman" panose="02020603050405020304" pitchFamily="18" charset="0"/>
                <a:ea typeface="宋体" panose="02010600030101010101" pitchFamily="2" charset="-122"/>
              </a:rPr>
              <a:t>细节是水墨画</a:t>
            </a:r>
            <a:r>
              <a:rPr lang="zh-CN" altLang="zh-CN"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Downtown Istanbul at sunrise. detailed ink wash.</a:t>
            </a:r>
            <a:r>
              <a:rPr lang="zh-CN" altLang="zh-CN" sz="1800" kern="100" dirty="0">
                <a:effectLst/>
                <a:latin typeface="Times New Roman" panose="02020603050405020304" pitchFamily="18" charset="0"/>
                <a:ea typeface="宋体" panose="02010600030101010101" pitchFamily="2" charset="-122"/>
              </a:rPr>
              <a:t>）进行对比，如图</a:t>
            </a:r>
            <a:r>
              <a:rPr lang="en-US" altLang="zh-CN" sz="1800" kern="100" dirty="0">
                <a:effectLst/>
                <a:latin typeface="Times New Roman" panose="02020603050405020304" pitchFamily="18" charset="0"/>
                <a:ea typeface="宋体" panose="02010600030101010101" pitchFamily="2" charset="-122"/>
              </a:rPr>
              <a:t>4.8 </a:t>
            </a:r>
            <a:r>
              <a:rPr lang="zh-CN" altLang="zh-CN" sz="1800" b="1" kern="100" dirty="0">
                <a:solidFill>
                  <a:srgbClr val="FF0000"/>
                </a:solidFill>
                <a:effectLst/>
                <a:latin typeface="Times New Roman" panose="02020603050405020304" pitchFamily="18" charset="0"/>
                <a:ea typeface="宋体" panose="02010600030101010101" pitchFamily="2" charset="-122"/>
              </a:rPr>
              <a:t>在结果输出中评价第一张图片为</a:t>
            </a:r>
            <a:r>
              <a:rPr lang="en-US" altLang="zh-CN" sz="1800" b="1" kern="100" dirty="0">
                <a:solidFill>
                  <a:srgbClr val="FF0000"/>
                </a:solidFill>
                <a:effectLst/>
                <a:latin typeface="Times New Roman" panose="02020603050405020304" pitchFamily="18" charset="0"/>
                <a:ea typeface="宋体" panose="02010600030101010101" pitchFamily="2" charset="-122"/>
              </a:rPr>
              <a:t>good,</a:t>
            </a:r>
            <a:r>
              <a:rPr lang="zh-CN" altLang="zh-CN" sz="1800" b="1" kern="100" dirty="0">
                <a:solidFill>
                  <a:srgbClr val="FF0000"/>
                </a:solidFill>
                <a:effectLst/>
                <a:latin typeface="Times New Roman" panose="02020603050405020304" pitchFamily="18" charset="0"/>
                <a:ea typeface="宋体" panose="02010600030101010101" pitchFamily="2" charset="-122"/>
              </a:rPr>
              <a:t>第二张图片为</a:t>
            </a:r>
            <a:r>
              <a:rPr lang="en-US" altLang="zh-CN" sz="1800" b="1" kern="100" dirty="0">
                <a:solidFill>
                  <a:srgbClr val="FF0000"/>
                </a:solidFill>
                <a:effectLst/>
                <a:latin typeface="Times New Roman" panose="02020603050405020304" pitchFamily="18" charset="0"/>
                <a:ea typeface="宋体" panose="02010600030101010101" pitchFamily="2" charset="-122"/>
              </a:rPr>
              <a:t>bad</a:t>
            </a:r>
            <a:r>
              <a:rPr lang="zh-CN" altLang="zh-CN" sz="1800" b="1" kern="100" dirty="0">
                <a:solidFill>
                  <a:srgbClr val="FF0000"/>
                </a:solidFill>
                <a:effectLst/>
                <a:latin typeface="Times New Roman" panose="02020603050405020304" pitchFamily="18" charset="0"/>
                <a:ea typeface="宋体" panose="02010600030101010101" pitchFamily="2" charset="-122"/>
              </a:rPr>
              <a:t>，</a:t>
            </a:r>
            <a:r>
              <a:rPr lang="zh-CN" altLang="zh-CN" sz="1800" kern="100" dirty="0">
                <a:solidFill>
                  <a:srgbClr val="FF0000"/>
                </a:solidFill>
                <a:effectLst/>
                <a:latin typeface="Times New Roman" panose="02020603050405020304" pitchFamily="18" charset="0"/>
                <a:ea typeface="宋体" panose="02010600030101010101" pitchFamily="2" charset="-122"/>
              </a:rPr>
              <a:t>两张图片都有必要的水墨画元素，但第二张图显然缺少必要的伊斯坦布尔</a:t>
            </a:r>
            <a:r>
              <a:rPr lang="zh-CN" altLang="en-US" sz="1800" kern="100" dirty="0">
                <a:solidFill>
                  <a:srgbClr val="FF0000"/>
                </a:solidFill>
                <a:effectLst/>
                <a:latin typeface="Times New Roman" panose="02020603050405020304" pitchFamily="18" charset="0"/>
                <a:ea typeface="宋体" panose="02010600030101010101" pitchFamily="2" charset="-122"/>
              </a:rPr>
              <a:t>建筑</a:t>
            </a:r>
            <a:r>
              <a:rPr lang="zh-CN" altLang="zh-CN" sz="1800" kern="100" dirty="0">
                <a:solidFill>
                  <a:srgbClr val="FF0000"/>
                </a:solidFill>
                <a:effectLst/>
                <a:latin typeface="Times New Roman" panose="02020603050405020304" pitchFamily="18" charset="0"/>
                <a:ea typeface="宋体" panose="02010600030101010101" pitchFamily="2" charset="-122"/>
              </a:rPr>
              <a:t>文化风格</a:t>
            </a:r>
            <a:r>
              <a:rPr lang="zh-CN" altLang="zh-CN" sz="1800" kern="100" dirty="0">
                <a:effectLst/>
                <a:latin typeface="Times New Roman" panose="02020603050405020304" pitchFamily="18" charset="0"/>
                <a:ea typeface="宋体" panose="02010600030101010101" pitchFamily="2" charset="-122"/>
              </a:rPr>
              <a:t>，导致最终得分低于第一张，可见模型可以正确分辨出文化风格。</a:t>
            </a:r>
          </a:p>
        </p:txBody>
      </p:sp>
      <p:sp>
        <p:nvSpPr>
          <p:cNvPr id="6" name="文本框 5">
            <a:extLst>
              <a:ext uri="{FF2B5EF4-FFF2-40B4-BE49-F238E27FC236}">
                <a16:creationId xmlns:a16="http://schemas.microsoft.com/office/drawing/2014/main" id="{952454C3-B138-E302-307E-162DD98B80CA}"/>
              </a:ext>
            </a:extLst>
          </p:cNvPr>
          <p:cNvSpPr txBox="1"/>
          <p:nvPr/>
        </p:nvSpPr>
        <p:spPr>
          <a:xfrm>
            <a:off x="9739685" y="4982305"/>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C2DD2C51-EC1D-5EBB-BA59-147F5ED428CA}"/>
              </a:ext>
            </a:extLst>
          </p:cNvPr>
          <p:cNvSpPr txBox="1"/>
          <p:nvPr/>
        </p:nvSpPr>
        <p:spPr>
          <a:xfrm>
            <a:off x="2318754" y="4867272"/>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1739278731"/>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1511248"/>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细节维度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en-US" sz="2000" kern="100" dirty="0">
                <a:solidFill>
                  <a:srgbClr val="FF0000"/>
                </a:solidFill>
                <a:effectLst/>
                <a:latin typeface="Times New Roman" panose="02020603050405020304" pitchFamily="18" charset="0"/>
                <a:ea typeface="宋体" panose="02010600030101010101" pitchFamily="2" charset="-122"/>
              </a:rPr>
              <a:t>我们对图片的细节是否被模型注意到进行了验证，分别分辨实体细节中手部、五官、性别、反常识进行举例验证：</a:t>
            </a:r>
            <a:endParaRPr lang="en-US" altLang="zh-CN" sz="2800" b="1" kern="100" dirty="0">
              <a:solidFill>
                <a:srgbClr val="FF0000"/>
              </a:solidFill>
              <a:latin typeface="Times New Roman" panose="02020603050405020304" pitchFamily="18" charset="0"/>
              <a:ea typeface="微软雅黑"/>
              <a:cs typeface="Times New Roman" panose="02020603050405020304" pitchFamily="18" charset="0"/>
            </a:endParaRPr>
          </a:p>
        </p:txBody>
      </p:sp>
    </p:spTree>
    <p:extLst>
      <p:ext uri="{BB962C8B-B14F-4D97-AF65-F5344CB8AC3E}">
        <p14:creationId xmlns:p14="http://schemas.microsoft.com/office/powerpoint/2010/main" val="431206091"/>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4E432656-D20A-04FB-2638-834339689196}"/>
              </a:ext>
            </a:extLst>
          </p:cNvPr>
          <p:cNvPicPr>
            <a:picLocks noChangeAspect="1"/>
          </p:cNvPicPr>
          <p:nvPr/>
        </p:nvPicPr>
        <p:blipFill>
          <a:blip r:embed="rId3"/>
          <a:stretch>
            <a:fillRect/>
          </a:stretch>
        </p:blipFill>
        <p:spPr>
          <a:xfrm>
            <a:off x="2706039" y="3025607"/>
            <a:ext cx="6535049" cy="3576901"/>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060250" y="881858"/>
            <a:ext cx="9615621" cy="230191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细节维度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一、</a:t>
            </a:r>
            <a:r>
              <a:rPr lang="zh-CN" altLang="en-US" sz="2000" b="1" kern="100" dirty="0">
                <a:solidFill>
                  <a:srgbClr val="FF0000"/>
                </a:solidFill>
                <a:latin typeface="Times New Roman" panose="02020603050405020304" pitchFamily="18" charset="0"/>
                <a:ea typeface="宋体" panose="02010600030101010101" pitchFamily="2" charset="-122"/>
              </a:rPr>
              <a:t>手部</a:t>
            </a:r>
            <a:endParaRPr lang="en-US" altLang="zh-CN" sz="2000" b="1" kern="100" dirty="0">
              <a:solidFill>
                <a:srgbClr val="FF0000"/>
              </a:solidFill>
              <a:latin typeface="Times New Roman" panose="02020603050405020304" pitchFamily="18" charset="0"/>
              <a:ea typeface="宋体" panose="02010600030101010101" pitchFamily="2" charset="-122"/>
            </a:endParaRPr>
          </a:p>
          <a:p>
            <a:pPr marL="279400" indent="266700" algn="just">
              <a:lnSpc>
                <a:spcPct val="150000"/>
              </a:lnSpc>
            </a:pPr>
            <a:r>
              <a:rPr lang="zh-CN" altLang="en-US" sz="1800" kern="100" dirty="0">
                <a:effectLst/>
                <a:latin typeface="Times New Roman" panose="02020603050405020304" pitchFamily="18" charset="0"/>
                <a:ea typeface="宋体" panose="02010600030101010101" pitchFamily="2" charset="-122"/>
              </a:rPr>
              <a:t>选择测试集中</a:t>
            </a:r>
            <a:r>
              <a:rPr lang="en-US" altLang="zh-CN" sz="1800" kern="100" dirty="0">
                <a:effectLst/>
                <a:latin typeface="Times New Roman" panose="02020603050405020304" pitchFamily="18" charset="0"/>
                <a:ea typeface="宋体" panose="02010600030101010101" pitchFamily="2" charset="-122"/>
              </a:rPr>
              <a:t>prompt</a:t>
            </a:r>
            <a:r>
              <a:rPr lang="zh-CN" altLang="en-US" sz="1800" kern="100" dirty="0">
                <a:effectLst/>
                <a:latin typeface="Times New Roman" panose="02020603050405020304" pitchFamily="18" charset="0"/>
                <a:ea typeface="宋体" panose="02010600030101010101" pitchFamily="2" charset="-122"/>
              </a:rPr>
              <a:t>为</a:t>
            </a:r>
            <a:r>
              <a:rPr lang="zh-CN" altLang="en-US" sz="1800" b="1" kern="100" dirty="0">
                <a:solidFill>
                  <a:srgbClr val="FF0000"/>
                </a:solidFill>
                <a:effectLst/>
                <a:latin typeface="Times New Roman" panose="02020603050405020304" pitchFamily="18" charset="0"/>
                <a:ea typeface="宋体" panose="02010600030101010101" pitchFamily="2" charset="-122"/>
              </a:rPr>
              <a:t>手持篮球</a:t>
            </a:r>
            <a:r>
              <a:rPr lang="zh-CN" altLang="en-US" sz="1800" b="1" kern="100" dirty="0">
                <a:effectLst/>
                <a:latin typeface="Times New Roman" panose="02020603050405020304" pitchFamily="18" charset="0"/>
                <a:ea typeface="宋体" panose="02010600030101010101" pitchFamily="2" charset="-122"/>
              </a:rPr>
              <a:t>（</a:t>
            </a:r>
            <a:r>
              <a:rPr lang="en-US" altLang="zh-CN" sz="1800" b="1" kern="100" dirty="0">
                <a:effectLst/>
                <a:latin typeface="Times New Roman" panose="02020603050405020304" pitchFamily="18" charset="0"/>
                <a:ea typeface="宋体" panose="02010600030101010101" pitchFamily="2" charset="-122"/>
              </a:rPr>
              <a:t>the hands of a single person holding a basketball</a:t>
            </a:r>
            <a:r>
              <a:rPr lang="zh-CN" altLang="en-US" sz="1800" b="1" kern="100" dirty="0">
                <a:effectLst/>
                <a:latin typeface="Times New Roman" panose="02020603050405020304" pitchFamily="18" charset="0"/>
                <a:ea typeface="宋体" panose="02010600030101010101" pitchFamily="2" charset="-122"/>
              </a:rPr>
              <a:t>）</a:t>
            </a:r>
            <a:r>
              <a:rPr lang="zh-CN" altLang="en-US" sz="1800" kern="100" dirty="0">
                <a:effectLst/>
                <a:latin typeface="Times New Roman" panose="02020603050405020304" pitchFamily="18" charset="0"/>
                <a:ea typeface="宋体" panose="02010600030101010101" pitchFamily="2" charset="-122"/>
              </a:rPr>
              <a:t>图像进行对比，如图</a:t>
            </a:r>
            <a:r>
              <a:rPr lang="en-US" altLang="zh-CN" sz="1800" kern="100" dirty="0">
                <a:effectLst/>
                <a:latin typeface="Times New Roman" panose="02020603050405020304" pitchFamily="18" charset="0"/>
                <a:ea typeface="宋体" panose="02010600030101010101" pitchFamily="2" charset="-122"/>
              </a:rPr>
              <a:t>4.9</a:t>
            </a:r>
            <a:r>
              <a:rPr lang="zh-CN" altLang="en-US" sz="1800" kern="100" dirty="0">
                <a:effectLst/>
                <a:latin typeface="Times New Roman" panose="02020603050405020304" pitchFamily="18" charset="0"/>
                <a:ea typeface="宋体" panose="02010600030101010101" pitchFamily="2" charset="-122"/>
              </a:rPr>
              <a:t>在结果输出中</a:t>
            </a:r>
            <a:r>
              <a:rPr lang="zh-CN" altLang="en-US" sz="1800" kern="100" dirty="0">
                <a:solidFill>
                  <a:srgbClr val="FF0000"/>
                </a:solidFill>
                <a:effectLst/>
                <a:latin typeface="Times New Roman" panose="02020603050405020304" pitchFamily="18" charset="0"/>
                <a:ea typeface="宋体" panose="02010600030101010101" pitchFamily="2" charset="-122"/>
              </a:rPr>
              <a:t>评价第一张图片为</a:t>
            </a:r>
            <a:r>
              <a:rPr lang="en-US" altLang="zh-CN" sz="1800" kern="100" dirty="0">
                <a:solidFill>
                  <a:srgbClr val="FF0000"/>
                </a:solidFill>
                <a:effectLst/>
                <a:latin typeface="Times New Roman" panose="02020603050405020304" pitchFamily="18" charset="0"/>
                <a:ea typeface="宋体" panose="02010600030101010101" pitchFamily="2" charset="-122"/>
              </a:rPr>
              <a:t>good,</a:t>
            </a:r>
            <a:r>
              <a:rPr lang="zh-CN" altLang="en-US" sz="1800" kern="100" dirty="0">
                <a:solidFill>
                  <a:srgbClr val="FF0000"/>
                </a:solidFill>
                <a:effectLst/>
                <a:latin typeface="Times New Roman" panose="02020603050405020304" pitchFamily="18" charset="0"/>
                <a:ea typeface="宋体" panose="02010600030101010101" pitchFamily="2" charset="-122"/>
              </a:rPr>
              <a:t>第二张图片为</a:t>
            </a:r>
            <a:r>
              <a:rPr lang="en-US" altLang="zh-CN" sz="1800" kern="100" dirty="0">
                <a:solidFill>
                  <a:srgbClr val="FF0000"/>
                </a:solidFill>
                <a:effectLst/>
                <a:latin typeface="Times New Roman" panose="02020603050405020304" pitchFamily="18" charset="0"/>
                <a:ea typeface="宋体" panose="02010600030101010101" pitchFamily="2" charset="-122"/>
              </a:rPr>
              <a:t>bad</a:t>
            </a:r>
            <a:r>
              <a:rPr lang="zh-CN" altLang="en-US" sz="1800" kern="100" dirty="0">
                <a:effectLst/>
                <a:latin typeface="Times New Roman" panose="02020603050405020304" pitchFamily="18" charset="0"/>
                <a:ea typeface="宋体" panose="02010600030101010101" pitchFamily="2" charset="-122"/>
              </a:rPr>
              <a:t>，相比较第一张图片手部构造更为出色，</a:t>
            </a:r>
            <a:r>
              <a:rPr lang="zh-CN" altLang="en-US" sz="1800" kern="100" dirty="0">
                <a:solidFill>
                  <a:srgbClr val="FF0000"/>
                </a:solidFill>
                <a:effectLst/>
                <a:latin typeface="Times New Roman" panose="02020603050405020304" pitchFamily="18" charset="0"/>
                <a:ea typeface="宋体" panose="02010600030101010101" pitchFamily="2" charset="-122"/>
              </a:rPr>
              <a:t>可见模型可以注重区分手部细节。</a:t>
            </a:r>
            <a:endParaRPr lang="zh-CN" altLang="zh-CN" sz="1800" kern="100" dirty="0">
              <a:solidFill>
                <a:srgbClr val="FF0000"/>
              </a:solidFill>
              <a:effectLst/>
              <a:latin typeface="Times New Roman" panose="02020603050405020304" pitchFamily="18" charset="0"/>
              <a:ea typeface="宋体" panose="02010600030101010101" pitchFamily="2" charset="-122"/>
            </a:endParaRPr>
          </a:p>
        </p:txBody>
      </p:sp>
      <p:sp>
        <p:nvSpPr>
          <p:cNvPr id="6" name="文本框 5">
            <a:extLst>
              <a:ext uri="{FF2B5EF4-FFF2-40B4-BE49-F238E27FC236}">
                <a16:creationId xmlns:a16="http://schemas.microsoft.com/office/drawing/2014/main" id="{952454C3-B138-E302-307E-162DD98B80CA}"/>
              </a:ext>
            </a:extLst>
          </p:cNvPr>
          <p:cNvSpPr txBox="1"/>
          <p:nvPr/>
        </p:nvSpPr>
        <p:spPr>
          <a:xfrm>
            <a:off x="9739685" y="4982305"/>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C2DD2C51-EC1D-5EBB-BA59-147F5ED428CA}"/>
              </a:ext>
            </a:extLst>
          </p:cNvPr>
          <p:cNvSpPr txBox="1"/>
          <p:nvPr/>
        </p:nvSpPr>
        <p:spPr>
          <a:xfrm>
            <a:off x="1688557" y="4867272"/>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1248788463"/>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37E5272-941B-63A5-791D-485E81E323AB}"/>
              </a:ext>
            </a:extLst>
          </p:cNvPr>
          <p:cNvPicPr>
            <a:picLocks noChangeAspect="1"/>
          </p:cNvPicPr>
          <p:nvPr/>
        </p:nvPicPr>
        <p:blipFill>
          <a:blip r:embed="rId3"/>
          <a:stretch>
            <a:fillRect/>
          </a:stretch>
        </p:blipFill>
        <p:spPr>
          <a:xfrm>
            <a:off x="3115738" y="3261947"/>
            <a:ext cx="6177827" cy="3235600"/>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060250" y="881858"/>
            <a:ext cx="9615621" cy="230191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细节维度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二、</a:t>
            </a:r>
            <a:r>
              <a:rPr lang="zh-CN" altLang="en-US" sz="2000" b="1" kern="100" dirty="0">
                <a:solidFill>
                  <a:srgbClr val="FF0000"/>
                </a:solidFill>
                <a:latin typeface="Times New Roman" panose="02020603050405020304" pitchFamily="18" charset="0"/>
                <a:ea typeface="宋体" panose="02010600030101010101" pitchFamily="2" charset="-122"/>
              </a:rPr>
              <a:t>五官</a:t>
            </a:r>
            <a:endParaRPr lang="en-US" altLang="zh-CN" sz="2000" b="1" kern="100" dirty="0">
              <a:solidFill>
                <a:srgbClr val="FF0000"/>
              </a:solidFill>
              <a:latin typeface="Times New Roman" panose="02020603050405020304" pitchFamily="18" charset="0"/>
              <a:ea typeface="宋体" panose="02010600030101010101" pitchFamily="2" charset="-122"/>
            </a:endParaRPr>
          </a:p>
          <a:p>
            <a:pPr marL="279400" indent="266700" algn="just">
              <a:lnSpc>
                <a:spcPct val="150000"/>
              </a:lnSpc>
            </a:pPr>
            <a:r>
              <a:rPr lang="zh-CN" altLang="en-US" sz="1800" kern="100" dirty="0">
                <a:effectLst/>
                <a:latin typeface="Times New Roman" panose="02020603050405020304" pitchFamily="18" charset="0"/>
                <a:ea typeface="宋体" panose="02010600030101010101" pitchFamily="2" charset="-122"/>
              </a:rPr>
              <a:t>选择测试集中</a:t>
            </a:r>
            <a:r>
              <a:rPr lang="en-US" altLang="zh-CN" sz="1800" kern="100" dirty="0">
                <a:effectLst/>
                <a:latin typeface="Times New Roman" panose="02020603050405020304" pitchFamily="18" charset="0"/>
                <a:ea typeface="宋体" panose="02010600030101010101" pitchFamily="2" charset="-122"/>
              </a:rPr>
              <a:t>prompt</a:t>
            </a:r>
            <a:r>
              <a:rPr lang="zh-CN" altLang="en-US" sz="1800" kern="100" dirty="0">
                <a:effectLst/>
                <a:latin typeface="Times New Roman" panose="02020603050405020304" pitchFamily="18" charset="0"/>
                <a:ea typeface="宋体" panose="02010600030101010101" pitchFamily="2" charset="-122"/>
              </a:rPr>
              <a:t>为一个</a:t>
            </a:r>
            <a:r>
              <a:rPr lang="zh-CN" altLang="en-US" sz="1800" b="1" kern="100" dirty="0">
                <a:solidFill>
                  <a:srgbClr val="FF0000"/>
                </a:solidFill>
                <a:effectLst/>
                <a:latin typeface="Times New Roman" panose="02020603050405020304" pitchFamily="18" charset="0"/>
                <a:ea typeface="宋体" panose="02010600030101010101" pitchFamily="2" charset="-122"/>
              </a:rPr>
              <a:t>生气</a:t>
            </a:r>
            <a:r>
              <a:rPr lang="zh-CN" altLang="en-US" sz="1800" b="1" kern="100" dirty="0">
                <a:effectLst/>
                <a:latin typeface="Times New Roman" panose="02020603050405020304" pitchFamily="18" charset="0"/>
                <a:ea typeface="宋体" panose="02010600030101010101" pitchFamily="2" charset="-122"/>
              </a:rPr>
              <a:t>的男人（</a:t>
            </a:r>
            <a:r>
              <a:rPr lang="en-US" altLang="zh-CN" sz="1800" b="1" kern="100" dirty="0">
                <a:effectLst/>
                <a:latin typeface="Times New Roman" panose="02020603050405020304" pitchFamily="18" charset="0"/>
                <a:ea typeface="宋体" panose="02010600030101010101" pitchFamily="2" charset="-122"/>
              </a:rPr>
              <a:t>an angry man</a:t>
            </a:r>
            <a:r>
              <a:rPr lang="zh-CN" altLang="en-US" sz="1800" b="1" kern="100" dirty="0">
                <a:effectLst/>
                <a:latin typeface="Times New Roman" panose="02020603050405020304" pitchFamily="18" charset="0"/>
                <a:ea typeface="宋体" panose="02010600030101010101" pitchFamily="2" charset="-122"/>
              </a:rPr>
              <a:t>）</a:t>
            </a:r>
            <a:r>
              <a:rPr lang="zh-CN" altLang="en-US" sz="1800" kern="100" dirty="0">
                <a:effectLst/>
                <a:latin typeface="Times New Roman" panose="02020603050405020304" pitchFamily="18" charset="0"/>
                <a:ea typeface="宋体" panose="02010600030101010101" pitchFamily="2" charset="-122"/>
              </a:rPr>
              <a:t>图像进行对比，如图</a:t>
            </a:r>
            <a:r>
              <a:rPr lang="en-US" altLang="zh-CN" sz="1800" kern="100" dirty="0">
                <a:effectLst/>
                <a:latin typeface="Times New Roman" panose="02020603050405020304" pitchFamily="18" charset="0"/>
                <a:ea typeface="宋体" panose="02010600030101010101" pitchFamily="2" charset="-122"/>
              </a:rPr>
              <a:t>4.10</a:t>
            </a:r>
            <a:r>
              <a:rPr lang="zh-CN" altLang="en-US" sz="1800" kern="100" dirty="0">
                <a:effectLst/>
                <a:latin typeface="Times New Roman" panose="02020603050405020304" pitchFamily="18" charset="0"/>
                <a:ea typeface="宋体" panose="02010600030101010101" pitchFamily="2" charset="-122"/>
              </a:rPr>
              <a:t>，文生图模型均高质量构造出两个男人，但</a:t>
            </a:r>
            <a:r>
              <a:rPr lang="zh-CN" altLang="en-US" sz="1800" b="1" kern="100" dirty="0">
                <a:effectLst/>
                <a:latin typeface="Times New Roman" panose="02020603050405020304" pitchFamily="18" charset="0"/>
                <a:ea typeface="宋体" panose="02010600030101010101" pitchFamily="2" charset="-122"/>
              </a:rPr>
              <a:t>第二张图片男人的表情细节更偏向于生气，</a:t>
            </a:r>
            <a:r>
              <a:rPr lang="zh-CN" altLang="en-US" sz="1800" kern="100" dirty="0">
                <a:effectLst/>
                <a:latin typeface="Times New Roman" panose="02020603050405020304" pitchFamily="18" charset="0"/>
                <a:ea typeface="宋体" panose="02010600030101010101" pitchFamily="2" charset="-122"/>
              </a:rPr>
              <a:t>在结果输出中</a:t>
            </a:r>
            <a:r>
              <a:rPr lang="zh-CN" altLang="en-US" sz="1800" b="1" kern="100" dirty="0">
                <a:effectLst/>
                <a:latin typeface="Times New Roman" panose="02020603050405020304" pitchFamily="18" charset="0"/>
                <a:ea typeface="宋体" panose="02010600030101010101" pitchFamily="2" charset="-122"/>
              </a:rPr>
              <a:t>评价第一张图片为</a:t>
            </a:r>
            <a:r>
              <a:rPr lang="en-US" altLang="zh-CN" sz="1800" b="1" kern="100" dirty="0">
                <a:effectLst/>
                <a:latin typeface="Times New Roman" panose="02020603050405020304" pitchFamily="18" charset="0"/>
                <a:ea typeface="宋体" panose="02010600030101010101" pitchFamily="2" charset="-122"/>
              </a:rPr>
              <a:t>bad ,</a:t>
            </a:r>
            <a:r>
              <a:rPr lang="zh-CN" altLang="en-US" sz="1800" b="1" kern="100" dirty="0">
                <a:effectLst/>
                <a:latin typeface="Times New Roman" panose="02020603050405020304" pitchFamily="18" charset="0"/>
                <a:ea typeface="宋体" panose="02010600030101010101" pitchFamily="2" charset="-122"/>
              </a:rPr>
              <a:t>第二张图片为</a:t>
            </a:r>
            <a:r>
              <a:rPr lang="en-US" altLang="zh-CN" sz="1800" b="1" kern="100" dirty="0">
                <a:effectLst/>
                <a:latin typeface="Times New Roman" panose="02020603050405020304" pitchFamily="18" charset="0"/>
                <a:ea typeface="宋体" panose="02010600030101010101" pitchFamily="2" charset="-122"/>
              </a:rPr>
              <a:t>good</a:t>
            </a:r>
            <a:r>
              <a:rPr lang="zh-CN" altLang="en-US" sz="1800" kern="100" dirty="0">
                <a:effectLst/>
                <a:latin typeface="Times New Roman" panose="02020603050405020304" pitchFamily="18" charset="0"/>
                <a:ea typeface="宋体" panose="02010600030101010101" pitchFamily="2" charset="-122"/>
              </a:rPr>
              <a:t>，可见模型可以注重区分五官细节。</a:t>
            </a:r>
            <a:endParaRPr lang="zh-CN" altLang="zh-CN" sz="1800" kern="100" dirty="0">
              <a:solidFill>
                <a:srgbClr val="FF0000"/>
              </a:solidFill>
              <a:effectLst/>
              <a:latin typeface="Times New Roman" panose="02020603050405020304" pitchFamily="18" charset="0"/>
              <a:ea typeface="宋体" panose="02010600030101010101" pitchFamily="2" charset="-122"/>
            </a:endParaRPr>
          </a:p>
        </p:txBody>
      </p:sp>
      <p:sp>
        <p:nvSpPr>
          <p:cNvPr id="6" name="文本框 5">
            <a:extLst>
              <a:ext uri="{FF2B5EF4-FFF2-40B4-BE49-F238E27FC236}">
                <a16:creationId xmlns:a16="http://schemas.microsoft.com/office/drawing/2014/main" id="{952454C3-B138-E302-307E-162DD98B80CA}"/>
              </a:ext>
            </a:extLst>
          </p:cNvPr>
          <p:cNvSpPr txBox="1"/>
          <p:nvPr/>
        </p:nvSpPr>
        <p:spPr>
          <a:xfrm>
            <a:off x="1956589" y="4695081"/>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C2DD2C51-EC1D-5EBB-BA59-147F5ED428CA}"/>
              </a:ext>
            </a:extLst>
          </p:cNvPr>
          <p:cNvSpPr txBox="1"/>
          <p:nvPr/>
        </p:nvSpPr>
        <p:spPr>
          <a:xfrm>
            <a:off x="9848125" y="4695081"/>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3087303192"/>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873BABAF-342B-F938-A2AA-BEF21CF50959}"/>
              </a:ext>
            </a:extLst>
          </p:cNvPr>
          <p:cNvPicPr>
            <a:picLocks noChangeAspect="1"/>
          </p:cNvPicPr>
          <p:nvPr/>
        </p:nvPicPr>
        <p:blipFill>
          <a:blip r:embed="rId3"/>
          <a:stretch>
            <a:fillRect/>
          </a:stretch>
        </p:blipFill>
        <p:spPr>
          <a:xfrm>
            <a:off x="2986169" y="3248982"/>
            <a:ext cx="6453446" cy="3406735"/>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060250" y="881858"/>
            <a:ext cx="9615621" cy="230191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细节维度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三、</a:t>
            </a:r>
            <a:r>
              <a:rPr lang="zh-CN" altLang="en-US" sz="2000" b="1" kern="100" dirty="0">
                <a:solidFill>
                  <a:srgbClr val="FF0000"/>
                </a:solidFill>
                <a:latin typeface="Times New Roman" panose="02020603050405020304" pitchFamily="18" charset="0"/>
                <a:ea typeface="宋体" panose="02010600030101010101" pitchFamily="2" charset="-122"/>
              </a:rPr>
              <a:t>性别</a:t>
            </a:r>
            <a:endParaRPr lang="en-US" altLang="zh-CN" sz="2000" b="1" kern="100" dirty="0">
              <a:solidFill>
                <a:srgbClr val="FF0000"/>
              </a:solidFill>
              <a:latin typeface="Times New Roman" panose="02020603050405020304" pitchFamily="18" charset="0"/>
              <a:ea typeface="宋体" panose="02010600030101010101" pitchFamily="2" charset="-122"/>
            </a:endParaRPr>
          </a:p>
          <a:p>
            <a:pPr marL="279400" indent="2667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选择测试集中</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为</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去上学的</a:t>
            </a:r>
            <a:r>
              <a:rPr lang="zh-CN" altLang="zh-CN" sz="1800" b="1"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男孩</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b="1" kern="100" dirty="0">
                <a:effectLst/>
                <a:latin typeface="Times New Roman" panose="02020603050405020304" pitchFamily="18" charset="0"/>
                <a:ea typeface="宋体" panose="02010600030101010101" pitchFamily="2" charset="-122"/>
              </a:rPr>
              <a:t>a boy go to school</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图像进行对比，如图</a:t>
            </a:r>
            <a:r>
              <a:rPr lang="en-US" altLang="zh-CN" sz="1800" kern="100" dirty="0">
                <a:effectLst/>
                <a:latin typeface="Times New Roman" panose="02020603050405020304" pitchFamily="18" charset="0"/>
                <a:ea typeface="宋体" panose="02010600030101010101" pitchFamily="2" charset="-122"/>
              </a:rPr>
              <a:t>4.11</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，文生图模型构造出两个孩子，但第二张图片</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性别更偏向于男性，而第一张性别不明</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，在结果输出中评价</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第一张图片为</a:t>
            </a:r>
            <a:r>
              <a:rPr lang="en-US" altLang="zh-CN" sz="1800" b="1" kern="100" dirty="0">
                <a:effectLst/>
                <a:latin typeface="Times New Roman" panose="02020603050405020304" pitchFamily="18" charset="0"/>
                <a:ea typeface="宋体" panose="02010600030101010101" pitchFamily="2" charset="-122"/>
              </a:rPr>
              <a:t>bad ,</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第二张图片为</a:t>
            </a:r>
            <a:r>
              <a:rPr lang="en-US" altLang="zh-CN" sz="1800" b="1" kern="100" dirty="0">
                <a:effectLst/>
                <a:latin typeface="Times New Roman" panose="02020603050405020304" pitchFamily="18" charset="0"/>
                <a:ea typeface="宋体" panose="02010600030101010101" pitchFamily="2" charset="-122"/>
              </a:rPr>
              <a:t>good</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，可见模型可以区分性别细节</a:t>
            </a:r>
            <a:r>
              <a:rPr lang="zh-CN" altLang="en-US" sz="1800" kern="100" dirty="0">
                <a:effectLst/>
                <a:latin typeface="Times New Roman" panose="02020603050405020304" pitchFamily="18" charset="0"/>
                <a:ea typeface="宋体" panose="02010600030101010101" pitchFamily="2" charset="-122"/>
              </a:rPr>
              <a:t>。</a:t>
            </a:r>
            <a:endParaRPr lang="zh-CN" altLang="zh-CN" sz="1800" kern="100" dirty="0">
              <a:solidFill>
                <a:srgbClr val="FF0000"/>
              </a:solidFill>
              <a:effectLst/>
              <a:latin typeface="Times New Roman" panose="02020603050405020304" pitchFamily="18" charset="0"/>
              <a:ea typeface="宋体" panose="02010600030101010101" pitchFamily="2" charset="-122"/>
            </a:endParaRPr>
          </a:p>
        </p:txBody>
      </p:sp>
      <p:sp>
        <p:nvSpPr>
          <p:cNvPr id="6" name="文本框 5">
            <a:extLst>
              <a:ext uri="{FF2B5EF4-FFF2-40B4-BE49-F238E27FC236}">
                <a16:creationId xmlns:a16="http://schemas.microsoft.com/office/drawing/2014/main" id="{952454C3-B138-E302-307E-162DD98B80CA}"/>
              </a:ext>
            </a:extLst>
          </p:cNvPr>
          <p:cNvSpPr txBox="1"/>
          <p:nvPr/>
        </p:nvSpPr>
        <p:spPr>
          <a:xfrm>
            <a:off x="1956589" y="4695081"/>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C2DD2C51-EC1D-5EBB-BA59-147F5ED428CA}"/>
              </a:ext>
            </a:extLst>
          </p:cNvPr>
          <p:cNvSpPr txBox="1"/>
          <p:nvPr/>
        </p:nvSpPr>
        <p:spPr>
          <a:xfrm>
            <a:off x="9848125" y="4695081"/>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524268751"/>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32BB25C-3F28-0F31-894D-E2DB81D2130F}"/>
              </a:ext>
            </a:extLst>
          </p:cNvPr>
          <p:cNvPicPr>
            <a:picLocks noChangeAspect="1"/>
          </p:cNvPicPr>
          <p:nvPr/>
        </p:nvPicPr>
        <p:blipFill>
          <a:blip r:embed="rId3"/>
          <a:stretch>
            <a:fillRect/>
          </a:stretch>
        </p:blipFill>
        <p:spPr>
          <a:xfrm>
            <a:off x="2914615" y="3136201"/>
            <a:ext cx="6582134" cy="3423266"/>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060250" y="881858"/>
            <a:ext cx="9615621" cy="230191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细节维度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四、</a:t>
            </a:r>
            <a:r>
              <a:rPr lang="zh-CN" altLang="en-US" sz="2000" b="1" kern="100" dirty="0">
                <a:solidFill>
                  <a:srgbClr val="FF0000"/>
                </a:solidFill>
                <a:latin typeface="Times New Roman" panose="02020603050405020304" pitchFamily="18" charset="0"/>
                <a:ea typeface="宋体" panose="02010600030101010101" pitchFamily="2" charset="-122"/>
              </a:rPr>
              <a:t>反常识</a:t>
            </a:r>
            <a:endParaRPr lang="en-US" altLang="zh-CN" sz="2000" b="1" kern="100" dirty="0">
              <a:solidFill>
                <a:srgbClr val="FF0000"/>
              </a:solidFill>
              <a:latin typeface="Times New Roman" panose="02020603050405020304" pitchFamily="18" charset="0"/>
              <a:ea typeface="宋体" panose="02010600030101010101" pitchFamily="2" charset="-122"/>
            </a:endParaRPr>
          </a:p>
          <a:p>
            <a:pPr marL="279400"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选择测试集中</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为</a:t>
            </a:r>
            <a:r>
              <a:rPr lang="zh-CN" altLang="zh-CN" sz="1800" b="1" kern="100" dirty="0">
                <a:solidFill>
                  <a:srgbClr val="FF0000"/>
                </a:solidFill>
                <a:effectLst/>
                <a:latin typeface="Times New Roman" panose="02020603050405020304" pitchFamily="18" charset="0"/>
                <a:ea typeface="宋体" panose="02010600030101010101" pitchFamily="2" charset="-122"/>
              </a:rPr>
              <a:t>四只眼睛</a:t>
            </a:r>
            <a:r>
              <a:rPr lang="zh-CN" altLang="zh-CN" sz="1800" b="1" kern="100" dirty="0">
                <a:effectLst/>
                <a:latin typeface="Times New Roman" panose="02020603050405020304" pitchFamily="18" charset="0"/>
                <a:ea typeface="宋体" panose="02010600030101010101" pitchFamily="2" charset="-122"/>
              </a:rPr>
              <a:t>的猫（</a:t>
            </a:r>
            <a:r>
              <a:rPr lang="en-US" altLang="zh-CN" sz="1800" b="1" kern="100" dirty="0">
                <a:effectLst/>
                <a:latin typeface="Times New Roman" panose="02020603050405020304" pitchFamily="18" charset="0"/>
                <a:ea typeface="宋体" panose="02010600030101010101" pitchFamily="2" charset="-122"/>
              </a:rPr>
              <a:t>a cat with four eyes</a:t>
            </a:r>
            <a:r>
              <a:rPr lang="zh-CN" altLang="zh-CN" sz="1800" b="1"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图像进行对比，如图</a:t>
            </a:r>
            <a:r>
              <a:rPr lang="en-US" altLang="zh-CN" sz="1800" kern="100" dirty="0">
                <a:effectLst/>
                <a:latin typeface="Times New Roman" panose="02020603050405020304" pitchFamily="18" charset="0"/>
                <a:ea typeface="宋体" panose="02010600030101010101" pitchFamily="2" charset="-122"/>
              </a:rPr>
              <a:t>4.12</a:t>
            </a:r>
            <a:r>
              <a:rPr lang="zh-CN" altLang="zh-CN" sz="1800" kern="100" dirty="0">
                <a:effectLst/>
                <a:latin typeface="Times New Roman" panose="02020603050405020304" pitchFamily="18" charset="0"/>
                <a:ea typeface="宋体" panose="02010600030101010101" pitchFamily="2" charset="-122"/>
              </a:rPr>
              <a:t>，在提示词反常识情况下，通过对比两张图片，</a:t>
            </a:r>
            <a:r>
              <a:rPr lang="zh-CN" altLang="zh-CN" sz="1800" b="1" kern="100" dirty="0">
                <a:effectLst/>
                <a:latin typeface="Times New Roman" panose="02020603050405020304" pitchFamily="18" charset="0"/>
                <a:ea typeface="宋体" panose="02010600030101010101" pitchFamily="2" charset="-122"/>
              </a:rPr>
              <a:t>第二张更偏向于四只眼睛（四只眼瞳），</a:t>
            </a:r>
            <a:r>
              <a:rPr lang="zh-CN" altLang="zh-CN" sz="1800" kern="100" dirty="0">
                <a:effectLst/>
                <a:latin typeface="Times New Roman" panose="02020603050405020304" pitchFamily="18" charset="0"/>
                <a:ea typeface="宋体" panose="02010600030101010101" pitchFamily="2" charset="-122"/>
              </a:rPr>
              <a:t>故在结果输出中评价</a:t>
            </a:r>
            <a:r>
              <a:rPr lang="zh-CN" altLang="zh-CN" sz="1800" kern="100" dirty="0">
                <a:solidFill>
                  <a:srgbClr val="FF0000"/>
                </a:solidFill>
                <a:effectLst/>
                <a:latin typeface="Times New Roman" panose="02020603050405020304" pitchFamily="18" charset="0"/>
                <a:ea typeface="宋体" panose="02010600030101010101" pitchFamily="2" charset="-122"/>
              </a:rPr>
              <a:t>第一张图片为</a:t>
            </a:r>
            <a:r>
              <a:rPr lang="en-US" altLang="zh-CN" sz="1800" kern="100" dirty="0">
                <a:solidFill>
                  <a:srgbClr val="FF0000"/>
                </a:solidFill>
                <a:effectLst/>
                <a:latin typeface="Times New Roman" panose="02020603050405020304" pitchFamily="18" charset="0"/>
                <a:ea typeface="宋体" panose="02010600030101010101" pitchFamily="2" charset="-122"/>
              </a:rPr>
              <a:t>bad ,</a:t>
            </a:r>
            <a:r>
              <a:rPr lang="zh-CN" altLang="zh-CN" sz="1800" kern="100" dirty="0">
                <a:solidFill>
                  <a:srgbClr val="FF0000"/>
                </a:solidFill>
                <a:effectLst/>
                <a:latin typeface="Times New Roman" panose="02020603050405020304" pitchFamily="18" charset="0"/>
                <a:ea typeface="宋体" panose="02010600030101010101" pitchFamily="2" charset="-122"/>
              </a:rPr>
              <a:t>第二张图片为</a:t>
            </a:r>
            <a:r>
              <a:rPr lang="en-US" altLang="zh-CN" sz="1800" kern="100" dirty="0">
                <a:solidFill>
                  <a:srgbClr val="FF0000"/>
                </a:solidFill>
                <a:effectLst/>
                <a:latin typeface="Times New Roman" panose="02020603050405020304" pitchFamily="18" charset="0"/>
                <a:ea typeface="宋体" panose="02010600030101010101" pitchFamily="2" charset="-122"/>
              </a:rPr>
              <a:t>good</a:t>
            </a:r>
            <a:r>
              <a:rPr lang="zh-CN" altLang="zh-CN" sz="1800" kern="100" dirty="0">
                <a:effectLst/>
                <a:latin typeface="Times New Roman" panose="02020603050405020304" pitchFamily="18" charset="0"/>
                <a:ea typeface="宋体" panose="02010600030101010101" pitchFamily="2" charset="-122"/>
              </a:rPr>
              <a:t>，可见模型可以区分反常识图片。</a:t>
            </a:r>
          </a:p>
        </p:txBody>
      </p:sp>
      <p:sp>
        <p:nvSpPr>
          <p:cNvPr id="6" name="文本框 5">
            <a:extLst>
              <a:ext uri="{FF2B5EF4-FFF2-40B4-BE49-F238E27FC236}">
                <a16:creationId xmlns:a16="http://schemas.microsoft.com/office/drawing/2014/main" id="{952454C3-B138-E302-307E-162DD98B80CA}"/>
              </a:ext>
            </a:extLst>
          </p:cNvPr>
          <p:cNvSpPr txBox="1"/>
          <p:nvPr/>
        </p:nvSpPr>
        <p:spPr>
          <a:xfrm>
            <a:off x="1956589" y="4695081"/>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C2DD2C51-EC1D-5EBB-BA59-147F5ED428CA}"/>
              </a:ext>
            </a:extLst>
          </p:cNvPr>
          <p:cNvSpPr txBox="1"/>
          <p:nvPr/>
        </p:nvSpPr>
        <p:spPr>
          <a:xfrm>
            <a:off x="9848125" y="4695081"/>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2521486337"/>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5274"/>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3" name="文本框 2"/>
          <p:cNvSpPr txBox="1"/>
          <p:nvPr/>
        </p:nvSpPr>
        <p:spPr>
          <a:xfrm>
            <a:off x="-758781" y="1501348"/>
            <a:ext cx="5737094" cy="2646878"/>
          </a:xfrm>
          <a:prstGeom prst="rect">
            <a:avLst/>
          </a:prstGeom>
          <a:noFill/>
        </p:spPr>
        <p:txBody>
          <a:bodyPr wrap="square" rtlCol="0">
            <a:spAutoFit/>
          </a:bodyPr>
          <a:lstStyle/>
          <a:p>
            <a:pPr algn="ctr"/>
            <a:r>
              <a:rPr lang="en-US" altLang="zh-CN" sz="16600" b="1" spc="300" dirty="0">
                <a:solidFill>
                  <a:schemeClr val="bg1"/>
                </a:solidFill>
              </a:rPr>
              <a:t>P</a:t>
            </a:r>
            <a:r>
              <a:rPr lang="en-US" altLang="zh-CN" sz="9600" b="1" spc="300" dirty="0">
                <a:solidFill>
                  <a:schemeClr val="bg1"/>
                </a:solidFill>
              </a:rPr>
              <a:t>art</a:t>
            </a:r>
            <a:endParaRPr lang="zh-CN" altLang="en-US" sz="9600" b="1" spc="300" dirty="0">
              <a:solidFill>
                <a:schemeClr val="bg1"/>
              </a:solidFill>
            </a:endParaRPr>
          </a:p>
        </p:txBody>
      </p:sp>
      <p:grpSp>
        <p:nvGrpSpPr>
          <p:cNvPr id="8" name="组合 7"/>
          <p:cNvGrpSpPr/>
          <p:nvPr/>
        </p:nvGrpSpPr>
        <p:grpSpPr>
          <a:xfrm>
            <a:off x="3914074" y="2096314"/>
            <a:ext cx="1695279" cy="1510858"/>
            <a:chOff x="4436392" y="3027170"/>
            <a:chExt cx="720670" cy="642272"/>
          </a:xfrm>
        </p:grpSpPr>
        <p:sp>
          <p:nvSpPr>
            <p:cNvPr id="4" name="圆角矩形 3"/>
            <p:cNvSpPr/>
            <p:nvPr/>
          </p:nvSpPr>
          <p:spPr>
            <a:xfrm>
              <a:off x="4458288" y="302717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5400"/>
            </a:p>
          </p:txBody>
        </p:sp>
        <p:sp>
          <p:nvSpPr>
            <p:cNvPr id="5" name="文本框 4"/>
            <p:cNvSpPr txBox="1"/>
            <p:nvPr/>
          </p:nvSpPr>
          <p:spPr>
            <a:xfrm>
              <a:off x="4436392" y="3117145"/>
              <a:ext cx="720670" cy="471014"/>
            </a:xfrm>
            <a:prstGeom prst="rect">
              <a:avLst/>
            </a:prstGeom>
            <a:noFill/>
          </p:spPr>
          <p:txBody>
            <a:bodyPr wrap="square" rtlCol="0">
              <a:spAutoFit/>
            </a:bodyPr>
            <a:lstStyle/>
            <a:p>
              <a:pPr algn="ctr"/>
              <a:r>
                <a:rPr lang="en-US" altLang="zh-CN" sz="6600" b="1" dirty="0">
                  <a:solidFill>
                    <a:schemeClr val="bg1"/>
                  </a:solidFill>
                </a:rPr>
                <a:t>05</a:t>
              </a:r>
              <a:endParaRPr lang="zh-CN" altLang="en-US" sz="6600" b="1" dirty="0">
                <a:solidFill>
                  <a:schemeClr val="bg1"/>
                </a:solidFill>
              </a:endParaRPr>
            </a:p>
          </p:txBody>
        </p:sp>
      </p:grpSp>
      <p:sp>
        <p:nvSpPr>
          <p:cNvPr id="18" name="文本框 18">
            <a:extLst>
              <a:ext uri="{FF2B5EF4-FFF2-40B4-BE49-F238E27FC236}">
                <a16:creationId xmlns:a16="http://schemas.microsoft.com/office/drawing/2014/main" id="{07F078D0-1789-49E8-B807-F7BE7EA33E03}"/>
              </a:ext>
            </a:extLst>
          </p:cNvPr>
          <p:cNvSpPr txBox="1"/>
          <p:nvPr/>
        </p:nvSpPr>
        <p:spPr>
          <a:xfrm>
            <a:off x="5737094" y="2403758"/>
            <a:ext cx="5014608" cy="923330"/>
          </a:xfrm>
          <a:prstGeom prst="rect">
            <a:avLst/>
          </a:prstGeom>
          <a:noFill/>
        </p:spPr>
        <p:txBody>
          <a:bodyPr wrap="square" rtlCol="0">
            <a:spAutoFit/>
          </a:bodyPr>
          <a:lstStyle/>
          <a:p>
            <a:r>
              <a:rPr lang="zh-CN" altLang="en-US" sz="5400" b="1" spc="300" dirty="0">
                <a:solidFill>
                  <a:schemeClr val="tx1">
                    <a:lumMod val="75000"/>
                    <a:lumOff val="25000"/>
                  </a:schemeClr>
                </a:solidFill>
              </a:rPr>
              <a:t>总结</a:t>
            </a:r>
          </a:p>
        </p:txBody>
      </p:sp>
      <p:sp>
        <p:nvSpPr>
          <p:cNvPr id="6" name="文本框 5">
            <a:extLst>
              <a:ext uri="{FF2B5EF4-FFF2-40B4-BE49-F238E27FC236}">
                <a16:creationId xmlns:a16="http://schemas.microsoft.com/office/drawing/2014/main" id="{2C103FCB-67A3-838F-0E99-484237207E95}"/>
              </a:ext>
            </a:extLst>
          </p:cNvPr>
          <p:cNvSpPr txBox="1"/>
          <p:nvPr/>
        </p:nvSpPr>
        <p:spPr>
          <a:xfrm>
            <a:off x="6266949" y="3574930"/>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优势</a:t>
            </a:r>
          </a:p>
        </p:txBody>
      </p:sp>
      <p:sp>
        <p:nvSpPr>
          <p:cNvPr id="7" name="椭圆 6">
            <a:extLst>
              <a:ext uri="{FF2B5EF4-FFF2-40B4-BE49-F238E27FC236}">
                <a16:creationId xmlns:a16="http://schemas.microsoft.com/office/drawing/2014/main" id="{BD4CB5CE-C4B3-3C48-E525-8EAA9BBB6B0E}"/>
              </a:ext>
            </a:extLst>
          </p:cNvPr>
          <p:cNvSpPr/>
          <p:nvPr/>
        </p:nvSpPr>
        <p:spPr>
          <a:xfrm>
            <a:off x="5858359" y="3601720"/>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9">
            <a:extLst>
              <a:ext uri="{FF2B5EF4-FFF2-40B4-BE49-F238E27FC236}">
                <a16:creationId xmlns:a16="http://schemas.microsoft.com/office/drawing/2014/main" id="{EE376CB9-20CB-9523-36DF-8BA867702710}"/>
              </a:ext>
            </a:extLst>
          </p:cNvPr>
          <p:cNvSpPr txBox="1"/>
          <p:nvPr/>
        </p:nvSpPr>
        <p:spPr>
          <a:xfrm>
            <a:off x="6266949" y="4046198"/>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不足</a:t>
            </a:r>
          </a:p>
        </p:txBody>
      </p:sp>
      <p:sp>
        <p:nvSpPr>
          <p:cNvPr id="10" name="椭圆 10">
            <a:extLst>
              <a:ext uri="{FF2B5EF4-FFF2-40B4-BE49-F238E27FC236}">
                <a16:creationId xmlns:a16="http://schemas.microsoft.com/office/drawing/2014/main" id="{6866D8A2-96F6-B73D-1213-CE89B06EB8A4}"/>
              </a:ext>
            </a:extLst>
          </p:cNvPr>
          <p:cNvSpPr/>
          <p:nvPr/>
        </p:nvSpPr>
        <p:spPr>
          <a:xfrm>
            <a:off x="5858359" y="4072988"/>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框 10">
            <a:extLst>
              <a:ext uri="{FF2B5EF4-FFF2-40B4-BE49-F238E27FC236}">
                <a16:creationId xmlns:a16="http://schemas.microsoft.com/office/drawing/2014/main" id="{4A9747DB-6CB4-379D-D46F-75B1124D4991}"/>
              </a:ext>
            </a:extLst>
          </p:cNvPr>
          <p:cNvSpPr txBox="1"/>
          <p:nvPr/>
        </p:nvSpPr>
        <p:spPr>
          <a:xfrm>
            <a:off x="6266949" y="4521995"/>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展望</a:t>
            </a:r>
          </a:p>
        </p:txBody>
      </p:sp>
      <p:sp>
        <p:nvSpPr>
          <p:cNvPr id="12" name="椭圆 11">
            <a:extLst>
              <a:ext uri="{FF2B5EF4-FFF2-40B4-BE49-F238E27FC236}">
                <a16:creationId xmlns:a16="http://schemas.microsoft.com/office/drawing/2014/main" id="{F64AC4DF-9122-329E-8713-D077E74E24D5}"/>
              </a:ext>
            </a:extLst>
          </p:cNvPr>
          <p:cNvSpPr/>
          <p:nvPr/>
        </p:nvSpPr>
        <p:spPr>
          <a:xfrm>
            <a:off x="5858359" y="4548785"/>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a:extLst>
              <a:ext uri="{FF2B5EF4-FFF2-40B4-BE49-F238E27FC236}">
                <a16:creationId xmlns:a16="http://schemas.microsoft.com/office/drawing/2014/main" id="{56E56DB4-1333-1106-5C67-1E7C2F8BBBE7}"/>
              </a:ext>
            </a:extLst>
          </p:cNvPr>
          <p:cNvSpPr txBox="1"/>
          <p:nvPr/>
        </p:nvSpPr>
        <p:spPr>
          <a:xfrm>
            <a:off x="6266949" y="4997792"/>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体会、收获与建议</a:t>
            </a:r>
          </a:p>
        </p:txBody>
      </p:sp>
      <p:sp>
        <p:nvSpPr>
          <p:cNvPr id="14" name="椭圆 13">
            <a:extLst>
              <a:ext uri="{FF2B5EF4-FFF2-40B4-BE49-F238E27FC236}">
                <a16:creationId xmlns:a16="http://schemas.microsoft.com/office/drawing/2014/main" id="{BCF0F6AC-2B2B-A96D-974F-4038A7C7AE34}"/>
              </a:ext>
            </a:extLst>
          </p:cNvPr>
          <p:cNvSpPr/>
          <p:nvPr/>
        </p:nvSpPr>
        <p:spPr>
          <a:xfrm>
            <a:off x="5858359" y="5024582"/>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extLst>
      <p:ext uri="{BB962C8B-B14F-4D97-AF65-F5344CB8AC3E}">
        <p14:creationId xmlns:p14="http://schemas.microsoft.com/office/powerpoint/2010/main" val="3220301021"/>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总结</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76654"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05</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10551536" cy="2671244"/>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优点</a:t>
            </a:r>
            <a:endParaRPr lang="en-US" altLang="zh-CN" sz="2400" b="1" kern="100" dirty="0">
              <a:solidFill>
                <a:prstClr val="black"/>
              </a:solidFill>
              <a:effectLst/>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我们的模型具有多尺度判断能力且可解释性强</a:t>
            </a:r>
            <a:endParaRPr lang="en-US" altLang="zh-CN" kern="100" dirty="0">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主干网络中对比学习方法可以将正样本对与负样本对尽可能区分，熵的判断可以对图片风格进行量化比较，视觉问答模型对三个重要的实体（文本所含对象的存在性，文本描述的对象颜色，文本提及的对象数量）进行判定，最终加权得到得分进行比较。</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285750" indent="-285750">
              <a:lnSpc>
                <a:spcPct val="150000"/>
              </a:lnSpc>
              <a:buFont typeface="Arial" panose="020B0604020202020204" pitchFamily="34" charset="0"/>
              <a:buChar char="•"/>
              <a:defRPr/>
            </a:pPr>
            <a:r>
              <a:rPr lang="zh-CN" altLang="zh-CN" sz="1800" kern="100" dirty="0">
                <a:effectLst/>
                <a:latin typeface="Times New Roman" panose="02020603050405020304" pitchFamily="18" charset="0"/>
                <a:ea typeface="宋体" panose="02010600030101010101" pitchFamily="2" charset="-122"/>
              </a:rPr>
              <a:t>我们的整个评价器准确度高，而且构建评价器的流程均具有较强的可解释性。</a:t>
            </a:r>
          </a:p>
        </p:txBody>
      </p:sp>
      <p:sp>
        <p:nvSpPr>
          <p:cNvPr id="4" name="TextBox 1">
            <a:extLst>
              <a:ext uri="{FF2B5EF4-FFF2-40B4-BE49-F238E27FC236}">
                <a16:creationId xmlns:a16="http://schemas.microsoft.com/office/drawing/2014/main" id="{67EA40CC-4D22-64B5-6F06-BABED40ED6E5}"/>
              </a:ext>
            </a:extLst>
          </p:cNvPr>
          <p:cNvSpPr txBox="1"/>
          <p:nvPr/>
        </p:nvSpPr>
        <p:spPr>
          <a:xfrm>
            <a:off x="1238845" y="3611855"/>
            <a:ext cx="10551536" cy="1424749"/>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effectLst/>
                <a:latin typeface="Times New Roman" panose="02020603050405020304" pitchFamily="18" charset="0"/>
                <a:ea typeface="微软雅黑"/>
                <a:cs typeface="Times New Roman" panose="02020603050405020304" pitchFamily="18" charset="0"/>
              </a:rPr>
              <a:t>缺点</a:t>
            </a:r>
            <a:endParaRPr lang="en-US" altLang="zh-CN" sz="2400" b="1" kern="100" dirty="0">
              <a:solidFill>
                <a:prstClr val="black"/>
              </a:solidFill>
              <a:effectLst/>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由于设备限制与模型复杂度较高，我们的模型需要较长的时间来完成</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训练或</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推理</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模型没有经过全面的超参数搜索或权重组合优化过程，导致在当前状态下的性能尚未达到最优水平。</a:t>
            </a:r>
            <a:endParaRPr lang="zh-CN" altLang="zh-CN" sz="18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3812207033"/>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总结</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76654"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05</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10551536" cy="5011949"/>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收获、体会</a:t>
            </a:r>
            <a:endParaRPr lang="en-US" altLang="zh-CN" sz="2400" b="1" kern="100" dirty="0">
              <a:solidFill>
                <a:prstClr val="black"/>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我们了解了文生图模型的发展历程、前景以及挑战</a:t>
            </a:r>
            <a:endParaRPr lang="en-US" altLang="zh-CN" sz="2400" b="1" kern="100" dirty="0">
              <a:solidFill>
                <a:prstClr val="black"/>
              </a:solidFill>
              <a:effectLst/>
              <a:latin typeface="Times New Roman" panose="02020603050405020304" pitchFamily="18" charset="0"/>
              <a:ea typeface="微软雅黑"/>
              <a:cs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zh-CN" sz="1800" kern="100" dirty="0">
                <a:effectLst/>
                <a:latin typeface="Times New Roman" panose="02020603050405020304" pitchFamily="18" charset="0"/>
                <a:ea typeface="宋体" panose="02010600030101010101" pitchFamily="2" charset="-122"/>
              </a:rPr>
              <a:t>我们深入了解并学习了对比学习方法，并掌握了一些针对大模型进行微调训练的手段，这有助于提高模型的准确率</a:t>
            </a:r>
          </a:p>
          <a:p>
            <a:pPr marL="285750" indent="-285750">
              <a:lnSpc>
                <a:spcPct val="150000"/>
              </a:lnSpc>
              <a:buFont typeface="Wingdings" panose="05000000000000000000" pitchFamily="2" charset="2"/>
              <a:buChar char="Ø"/>
              <a:defRPr/>
            </a:pPr>
            <a:r>
              <a:rPr lang="zh-CN" altLang="zh-CN" sz="1800" kern="100" dirty="0">
                <a:effectLst/>
                <a:latin typeface="Times New Roman" panose="02020603050405020304" pitchFamily="18" charset="0"/>
                <a:ea typeface="宋体" panose="02010600030101010101" pitchFamily="2" charset="-122"/>
              </a:rPr>
              <a:t>在完成一项任务中，我们可以从不同的角度进行尝试，以提高模型的可解释性</a:t>
            </a:r>
          </a:p>
          <a:p>
            <a:pPr marL="285750" indent="-285750">
              <a:lnSpc>
                <a:spcPct val="150000"/>
              </a:lnSpc>
              <a:buFont typeface="Wingdings" panose="05000000000000000000" pitchFamily="2" charset="2"/>
              <a:buChar char="Ø"/>
              <a:defRPr/>
            </a:pPr>
            <a:r>
              <a:rPr lang="zh-CN" altLang="zh-CN" sz="1800" kern="100" dirty="0">
                <a:effectLst/>
                <a:latin typeface="Times New Roman" panose="02020603050405020304" pitchFamily="18" charset="0"/>
                <a:ea typeface="宋体" panose="02010600030101010101" pitchFamily="2" charset="-122"/>
              </a:rPr>
              <a:t>通过对数据特征进行探索和分析，我们深入了解了数据科学的实践过程，为今后的项目积累了宝贵的经验</a:t>
            </a:r>
            <a:endParaRPr lang="en-US" altLang="zh-CN" sz="1800" kern="100" dirty="0">
              <a:effectLst/>
              <a:latin typeface="Times New Roman" panose="02020603050405020304" pitchFamily="18" charset="0"/>
              <a:ea typeface="宋体" panose="02010600030101010101" pitchFamily="2" charset="-122"/>
            </a:endParaRPr>
          </a:p>
          <a:p>
            <a:pPr marL="285750" indent="-285750">
              <a:lnSpc>
                <a:spcPct val="150000"/>
              </a:lnSpc>
              <a:buFont typeface="Wingdings" panose="05000000000000000000" pitchFamily="2" charset="2"/>
              <a:buChar char="Ø"/>
              <a:defRPr/>
            </a:pPr>
            <a:endParaRPr lang="zh-CN" altLang="zh-CN" sz="1800" kern="100" dirty="0">
              <a:effectLst/>
              <a:latin typeface="Times New Roman" panose="02020603050405020304" pitchFamily="18" charset="0"/>
              <a:ea typeface="宋体" panose="02010600030101010101" pitchFamily="2" charset="-122"/>
            </a:endParaRPr>
          </a:p>
          <a:p>
            <a:pPr marL="285750" indent="-285750">
              <a:lnSpc>
                <a:spcPct val="150000"/>
              </a:lnSpc>
              <a:buFont typeface="Wingdings" panose="05000000000000000000" pitchFamily="2" charset="2"/>
              <a:buChar char="Ø"/>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建议</a:t>
            </a:r>
            <a:endParaRPr lang="en-US" altLang="zh-CN" sz="2400" b="1" kern="100" dirty="0">
              <a:solidFill>
                <a:prstClr val="black"/>
              </a:solidFill>
              <a:latin typeface="Times New Roman" panose="02020603050405020304" pitchFamily="18" charset="0"/>
              <a:ea typeface="微软雅黑"/>
              <a:cs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zh-CN" sz="1800" kern="100" dirty="0">
                <a:effectLst/>
                <a:latin typeface="Times New Roman" panose="02020603050405020304" pitchFamily="18" charset="0"/>
                <a:ea typeface="宋体" panose="02010600030101010101" pitchFamily="2" charset="-122"/>
              </a:rPr>
              <a:t>针对本课程实验，我们希望能提供测试数据的标签，以便更好地评估模型效果。</a:t>
            </a: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endParaRPr lang="en-US" altLang="zh-CN" sz="2400" b="1" kern="100" dirty="0">
              <a:solidFill>
                <a:prstClr val="black"/>
              </a:solidFill>
              <a:latin typeface="Times New Roman" panose="02020603050405020304" pitchFamily="18" charset="0"/>
              <a:ea typeface="微软雅黑"/>
              <a:cs typeface="Times New Roman" panose="02020603050405020304" pitchFamily="18" charset="0"/>
            </a:endParaRPr>
          </a:p>
        </p:txBody>
      </p:sp>
    </p:spTree>
    <p:extLst>
      <p:ext uri="{BB962C8B-B14F-4D97-AF65-F5344CB8AC3E}">
        <p14:creationId xmlns:p14="http://schemas.microsoft.com/office/powerpoint/2010/main" val="120478220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数据挖掘</a:t>
              </a: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r>
              <a:rPr lang="zh-CN" altLang="en-US" sz="2800" b="1" spc="300" dirty="0">
                <a:solidFill>
                  <a:schemeClr val="tx1">
                    <a:lumMod val="75000"/>
                    <a:lumOff val="25000"/>
                  </a:schemeClr>
                </a:solidFill>
              </a:rPr>
              <a:t>背景</a:t>
            </a: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a:solidFill>
                <a:sysClr val="windowText" lastClr="000000"/>
              </a:solidFill>
              <a:latin typeface="Times New Roman" panose="02020603050405020304" pitchFamily="18" charset="0"/>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Times New Roman" panose="02020603050405020304" pitchFamily="18" charset="0"/>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Times New Roman" panose="02020603050405020304" pitchFamily="18" charset="0"/>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algn="ctr"/>
              <a:r>
                <a:rPr lang="en-US" altLang="zh-CN" sz="2400" b="1" dirty="0">
                  <a:solidFill>
                    <a:schemeClr val="bg1"/>
                  </a:solidFill>
                  <a:latin typeface="Times New Roman" panose="02020603050405020304" pitchFamily="18" charset="0"/>
                </a:rPr>
                <a:t>01</a:t>
              </a:r>
              <a:endParaRPr lang="zh-CN" altLang="en-US" sz="2400" b="1" dirty="0">
                <a:solidFill>
                  <a:schemeClr val="bg1"/>
                </a:solidFill>
                <a:latin typeface="Times New Roman" panose="02020603050405020304" pitchFamily="18" charset="0"/>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9631085" cy="1840247"/>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zh-CN" altLang="en-US" sz="2400" b="1" dirty="0">
                <a:latin typeface="Times New Roman" panose="02020603050405020304" pitchFamily="18" charset="0"/>
                <a:cs typeface="Times New Roman" panose="02020603050405020304" pitchFamily="18" charset="0"/>
              </a:rPr>
              <a:t>背景描述</a:t>
            </a:r>
            <a:br>
              <a:rPr lang="en-US" altLang="zh-CN" sz="2400" dirty="0">
                <a:latin typeface="Times New Roman" panose="02020603050405020304" pitchFamily="18" charset="0"/>
                <a:cs typeface="Times New Roman" panose="02020603050405020304" pitchFamily="18" charset="0"/>
              </a:rPr>
            </a:b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近年来，随着</a:t>
            </a:r>
            <a:r>
              <a:rPr lang="en-US" altLang="zh-CN" sz="1800" kern="100" dirty="0">
                <a:effectLst/>
                <a:latin typeface="Times New Roman" panose="02020603050405020304" pitchFamily="18" charset="0"/>
                <a:ea typeface="宋体" panose="02010600030101010101" pitchFamily="2" charset="-122"/>
              </a:rPr>
              <a:t>DALL-E2</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rPr>
              <a:t>Imagen</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和</a:t>
            </a:r>
            <a:r>
              <a:rPr lang="en-US" altLang="zh-CN" sz="1800" kern="100" dirty="0">
                <a:effectLst/>
                <a:latin typeface="Times New Roman" panose="02020603050405020304" pitchFamily="18" charset="0"/>
                <a:ea typeface="宋体" panose="02010600030101010101" pitchFamily="2" charset="-122"/>
              </a:rPr>
              <a:t>Stable Diffusion</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等文生图模型的发展，高质量的图片被不断生成。然而，如何评价模型生成图片的质量成为生成式模型领域具有挑战性的问题，需要综合考虑语义相关性、图像美观性、图像创造力等多方面。</a:t>
            </a:r>
            <a:endParaRPr lang="zh-CN" altLang="en-US" kern="100" dirty="0">
              <a:latin typeface="Times New Roman" panose="02020603050405020304" pitchFamily="18" charset="0"/>
              <a:ea typeface="宋体" panose="02010600030101010101" pitchFamily="2" charset="-122"/>
            </a:endParaRPr>
          </a:p>
        </p:txBody>
      </p:sp>
      <p:sp>
        <p:nvSpPr>
          <p:cNvPr id="3" name="TextBox 1">
            <a:extLst>
              <a:ext uri="{FF2B5EF4-FFF2-40B4-BE49-F238E27FC236}">
                <a16:creationId xmlns:a16="http://schemas.microsoft.com/office/drawing/2014/main" id="{4AA141C7-F3C6-55E9-3470-947416E124D5}"/>
              </a:ext>
            </a:extLst>
          </p:cNvPr>
          <p:cNvSpPr txBox="1"/>
          <p:nvPr/>
        </p:nvSpPr>
        <p:spPr>
          <a:xfrm>
            <a:off x="1200150" y="3429000"/>
            <a:ext cx="9631085" cy="1843069"/>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zh-CN" altLang="en-US" sz="2400" b="1" dirty="0">
                <a:latin typeface="Times New Roman" panose="02020603050405020304" pitchFamily="18" charset="0"/>
                <a:cs typeface="Times New Roman" panose="02020603050405020304" pitchFamily="18" charset="0"/>
              </a:rPr>
              <a:t>任务描述</a:t>
            </a:r>
            <a:br>
              <a:rPr lang="en-US" altLang="zh-CN" sz="2400" dirty="0">
                <a:latin typeface="Times New Roman" panose="02020603050405020304" pitchFamily="18" charset="0"/>
                <a:cs typeface="Times New Roman" panose="02020603050405020304" pitchFamily="18" charset="0"/>
              </a:rPr>
            </a:br>
            <a:r>
              <a:rPr lang="zh-CN" altLang="zh-CN" sz="1800" kern="100" dirty="0">
                <a:effectLst/>
                <a:latin typeface="Times New Roman" panose="02020603050405020304" pitchFamily="18" charset="0"/>
                <a:ea typeface="宋体" panose="02010600030101010101" pitchFamily="2" charset="-122"/>
              </a:rPr>
              <a:t>为了解决上述问题，本项目提出了一种多维度图片评价器。该评价器基于对比学习与图片复杂度，从准确性和美观性两个维度出发，采用相对评价的方法比较两张图片中哪张质量更高。</a:t>
            </a:r>
          </a:p>
          <a:p>
            <a:pPr marL="285750" indent="-285750">
              <a:lnSpc>
                <a:spcPct val="150000"/>
              </a:lnSpc>
              <a:buFont typeface="Wingdings" panose="05000000000000000000" pitchFamily="2" charset="2"/>
              <a:buChar char="Ø"/>
            </a:pPr>
            <a:endParaRPr lang="zh-CN" altLang="en-US" kern="100"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64724397"/>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2173931"/>
            <a:ext cx="12192000" cy="2138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238773" y="2642890"/>
            <a:ext cx="5907809" cy="1200329"/>
          </a:xfrm>
          <a:prstGeom prst="rect">
            <a:avLst/>
          </a:prstGeom>
          <a:noFill/>
        </p:spPr>
        <p:txBody>
          <a:bodyPr wrap="square" rtlCol="0">
            <a:spAutoFit/>
          </a:bodyPr>
          <a:lstStyle/>
          <a:p>
            <a:pPr algn="ctr"/>
            <a:r>
              <a:rPr lang="en-US" altLang="zh-CN" sz="7200" b="1" spc="300" dirty="0">
                <a:solidFill>
                  <a:schemeClr val="bg1"/>
                </a:solidFill>
                <a:effectLst>
                  <a:outerShdw blurRad="38100" dist="38100" dir="2700000" algn="tl">
                    <a:srgbClr val="000000">
                      <a:alpha val="43137"/>
                    </a:srgbClr>
                  </a:outerShdw>
                </a:effectLst>
              </a:rPr>
              <a:t>Thanks</a:t>
            </a:r>
            <a:endParaRPr lang="zh-CN" altLang="en-US" sz="7200" b="1" spc="3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7548882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5274"/>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3" name="文本框 2"/>
          <p:cNvSpPr txBox="1"/>
          <p:nvPr/>
        </p:nvSpPr>
        <p:spPr>
          <a:xfrm>
            <a:off x="-758781" y="1501348"/>
            <a:ext cx="5737094" cy="2646878"/>
          </a:xfrm>
          <a:prstGeom prst="rect">
            <a:avLst/>
          </a:prstGeom>
          <a:noFill/>
        </p:spPr>
        <p:txBody>
          <a:bodyPr wrap="square" rtlCol="0">
            <a:spAutoFit/>
          </a:bodyPr>
          <a:lstStyle/>
          <a:p>
            <a:pPr algn="ctr"/>
            <a:r>
              <a:rPr lang="en-US" altLang="zh-CN" sz="16600" b="1" spc="300" dirty="0">
                <a:solidFill>
                  <a:schemeClr val="bg1"/>
                </a:solidFill>
              </a:rPr>
              <a:t>P</a:t>
            </a:r>
            <a:r>
              <a:rPr lang="en-US" altLang="zh-CN" sz="9600" b="1" spc="300" dirty="0">
                <a:solidFill>
                  <a:schemeClr val="bg1"/>
                </a:solidFill>
              </a:rPr>
              <a:t>art</a:t>
            </a:r>
            <a:endParaRPr lang="zh-CN" altLang="en-US" sz="9600" b="1" spc="300" dirty="0">
              <a:solidFill>
                <a:schemeClr val="bg1"/>
              </a:solidFill>
            </a:endParaRPr>
          </a:p>
        </p:txBody>
      </p:sp>
      <p:grpSp>
        <p:nvGrpSpPr>
          <p:cNvPr id="8" name="组合 7"/>
          <p:cNvGrpSpPr/>
          <p:nvPr/>
        </p:nvGrpSpPr>
        <p:grpSpPr>
          <a:xfrm>
            <a:off x="3914074" y="2096314"/>
            <a:ext cx="1695279" cy="1510858"/>
            <a:chOff x="4436392" y="3027170"/>
            <a:chExt cx="720670" cy="642272"/>
          </a:xfrm>
        </p:grpSpPr>
        <p:sp>
          <p:nvSpPr>
            <p:cNvPr id="4" name="圆角矩形 3"/>
            <p:cNvSpPr/>
            <p:nvPr/>
          </p:nvSpPr>
          <p:spPr>
            <a:xfrm>
              <a:off x="4458288" y="302717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5400"/>
            </a:p>
          </p:txBody>
        </p:sp>
        <p:sp>
          <p:nvSpPr>
            <p:cNvPr id="5" name="文本框 4"/>
            <p:cNvSpPr txBox="1"/>
            <p:nvPr/>
          </p:nvSpPr>
          <p:spPr>
            <a:xfrm>
              <a:off x="4436392" y="3117145"/>
              <a:ext cx="720670" cy="471014"/>
            </a:xfrm>
            <a:prstGeom prst="rect">
              <a:avLst/>
            </a:prstGeom>
            <a:noFill/>
          </p:spPr>
          <p:txBody>
            <a:bodyPr wrap="square" rtlCol="0">
              <a:spAutoFit/>
            </a:bodyPr>
            <a:lstStyle/>
            <a:p>
              <a:pPr algn="ctr"/>
              <a:r>
                <a:rPr lang="en-US" altLang="zh-CN" sz="6600" b="1" dirty="0">
                  <a:solidFill>
                    <a:schemeClr val="bg1"/>
                  </a:solidFill>
                </a:rPr>
                <a:t>02</a:t>
              </a:r>
              <a:endParaRPr lang="zh-CN" altLang="en-US" sz="6600" b="1" dirty="0">
                <a:solidFill>
                  <a:schemeClr val="bg1"/>
                </a:solidFill>
              </a:endParaRPr>
            </a:p>
          </p:txBody>
        </p:sp>
      </p:grpSp>
      <p:sp>
        <p:nvSpPr>
          <p:cNvPr id="18" name="文本框 18">
            <a:extLst>
              <a:ext uri="{FF2B5EF4-FFF2-40B4-BE49-F238E27FC236}">
                <a16:creationId xmlns:a16="http://schemas.microsoft.com/office/drawing/2014/main" id="{07F078D0-1789-49E8-B807-F7BE7EA33E03}"/>
              </a:ext>
            </a:extLst>
          </p:cNvPr>
          <p:cNvSpPr txBox="1"/>
          <p:nvPr/>
        </p:nvSpPr>
        <p:spPr>
          <a:xfrm>
            <a:off x="5737094" y="2403758"/>
            <a:ext cx="5014608" cy="923330"/>
          </a:xfrm>
          <a:prstGeom prst="rect">
            <a:avLst/>
          </a:prstGeom>
          <a:noFill/>
        </p:spPr>
        <p:txBody>
          <a:bodyPr wrap="square" rtlCol="0">
            <a:spAutoFit/>
          </a:bodyPr>
          <a:lstStyle/>
          <a:p>
            <a:r>
              <a:rPr lang="zh-CN" altLang="en-US" sz="5400" b="1" spc="300" dirty="0">
                <a:solidFill>
                  <a:schemeClr val="tx1">
                    <a:lumMod val="75000"/>
                    <a:lumOff val="25000"/>
                  </a:schemeClr>
                </a:solidFill>
              </a:rPr>
              <a:t>原理</a:t>
            </a:r>
          </a:p>
        </p:txBody>
      </p:sp>
      <p:sp>
        <p:nvSpPr>
          <p:cNvPr id="6" name="文本框 5">
            <a:extLst>
              <a:ext uri="{FF2B5EF4-FFF2-40B4-BE49-F238E27FC236}">
                <a16:creationId xmlns:a16="http://schemas.microsoft.com/office/drawing/2014/main" id="{6814E96B-37E7-C98D-5CD9-9ACF7B1B1467}"/>
              </a:ext>
            </a:extLst>
          </p:cNvPr>
          <p:cNvSpPr txBox="1"/>
          <p:nvPr/>
        </p:nvSpPr>
        <p:spPr>
          <a:xfrm>
            <a:off x="6266949" y="3574930"/>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对比学习</a:t>
            </a:r>
          </a:p>
        </p:txBody>
      </p:sp>
      <p:sp>
        <p:nvSpPr>
          <p:cNvPr id="7" name="椭圆 6">
            <a:extLst>
              <a:ext uri="{FF2B5EF4-FFF2-40B4-BE49-F238E27FC236}">
                <a16:creationId xmlns:a16="http://schemas.microsoft.com/office/drawing/2014/main" id="{6C8A03A3-FC2C-5B74-105B-E8307F3DC202}"/>
              </a:ext>
            </a:extLst>
          </p:cNvPr>
          <p:cNvSpPr/>
          <p:nvPr/>
        </p:nvSpPr>
        <p:spPr>
          <a:xfrm>
            <a:off x="5858359" y="3601720"/>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9">
            <a:extLst>
              <a:ext uri="{FF2B5EF4-FFF2-40B4-BE49-F238E27FC236}">
                <a16:creationId xmlns:a16="http://schemas.microsoft.com/office/drawing/2014/main" id="{0157D2CF-C78B-03EE-C05A-07F80EC11D5D}"/>
              </a:ext>
            </a:extLst>
          </p:cNvPr>
          <p:cNvSpPr txBox="1"/>
          <p:nvPr/>
        </p:nvSpPr>
        <p:spPr>
          <a:xfrm>
            <a:off x="6266949" y="4046198"/>
            <a:ext cx="2495359" cy="338554"/>
          </a:xfrm>
          <a:prstGeom prst="rect">
            <a:avLst/>
          </a:prstGeom>
          <a:noFill/>
        </p:spPr>
        <p:txBody>
          <a:bodyPr wrap="square" rtlCol="0">
            <a:spAutoFit/>
          </a:bodyPr>
          <a:lstStyle/>
          <a:p>
            <a:r>
              <a:rPr lang="en-US" altLang="zh-CN" sz="1600" dirty="0">
                <a:solidFill>
                  <a:schemeClr val="tx1">
                    <a:lumMod val="65000"/>
                    <a:lumOff val="35000"/>
                  </a:schemeClr>
                </a:solidFill>
              </a:rPr>
              <a:t>CLIP</a:t>
            </a:r>
            <a:r>
              <a:rPr lang="zh-CN" altLang="en-US" sz="1600" dirty="0">
                <a:solidFill>
                  <a:schemeClr val="tx1">
                    <a:lumMod val="65000"/>
                    <a:lumOff val="35000"/>
                  </a:schemeClr>
                </a:solidFill>
              </a:rPr>
              <a:t>模型</a:t>
            </a:r>
          </a:p>
        </p:txBody>
      </p:sp>
      <p:sp>
        <p:nvSpPr>
          <p:cNvPr id="10" name="椭圆 10">
            <a:extLst>
              <a:ext uri="{FF2B5EF4-FFF2-40B4-BE49-F238E27FC236}">
                <a16:creationId xmlns:a16="http://schemas.microsoft.com/office/drawing/2014/main" id="{86F5B4A0-9BA4-BA4C-6BD4-044B35A62F2F}"/>
              </a:ext>
            </a:extLst>
          </p:cNvPr>
          <p:cNvSpPr/>
          <p:nvPr/>
        </p:nvSpPr>
        <p:spPr>
          <a:xfrm>
            <a:off x="5858359" y="4072988"/>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框 10">
            <a:extLst>
              <a:ext uri="{FF2B5EF4-FFF2-40B4-BE49-F238E27FC236}">
                <a16:creationId xmlns:a16="http://schemas.microsoft.com/office/drawing/2014/main" id="{CE87E13B-1475-4164-2772-A12EF2584B0B}"/>
              </a:ext>
            </a:extLst>
          </p:cNvPr>
          <p:cNvSpPr txBox="1"/>
          <p:nvPr/>
        </p:nvSpPr>
        <p:spPr>
          <a:xfrm>
            <a:off x="6266949" y="4521995"/>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复杂度衡量</a:t>
            </a:r>
          </a:p>
        </p:txBody>
      </p:sp>
      <p:sp>
        <p:nvSpPr>
          <p:cNvPr id="12" name="椭圆 11">
            <a:extLst>
              <a:ext uri="{FF2B5EF4-FFF2-40B4-BE49-F238E27FC236}">
                <a16:creationId xmlns:a16="http://schemas.microsoft.com/office/drawing/2014/main" id="{D786B129-031F-476F-8EB4-C57DFC0F090D}"/>
              </a:ext>
            </a:extLst>
          </p:cNvPr>
          <p:cNvSpPr/>
          <p:nvPr/>
        </p:nvSpPr>
        <p:spPr>
          <a:xfrm>
            <a:off x="5858359" y="4548785"/>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extLst>
      <p:ext uri="{BB962C8B-B14F-4D97-AF65-F5344CB8AC3E}">
        <p14:creationId xmlns:p14="http://schemas.microsoft.com/office/powerpoint/2010/main" val="121180462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10F440E-D72F-DC13-7AE9-9A19C0BCA330}"/>
              </a:ext>
            </a:extLst>
          </p:cNvPr>
          <p:cNvPicPr>
            <a:picLocks noChangeAspect="1"/>
          </p:cNvPicPr>
          <p:nvPr/>
        </p:nvPicPr>
        <p:blipFill>
          <a:blip r:embed="rId3"/>
          <a:stretch>
            <a:fillRect/>
          </a:stretch>
        </p:blipFill>
        <p:spPr>
          <a:xfrm>
            <a:off x="6375432" y="4984806"/>
            <a:ext cx="5816568" cy="1729418"/>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9572590" cy="4333238"/>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对比学习</a:t>
            </a:r>
            <a:endParaRPr lang="en-US" altLang="zh-CN" sz="2400" dirty="0">
              <a:solidFill>
                <a:prstClr val="black"/>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对比学习是一种基于对比思想的判别式表示学习方法，该方法通过比较不同样本之间的相似性来学习模型。</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数据</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可以</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被分为三类：锚点（</a:t>
            </a:r>
            <a:r>
              <a:rPr lang="en-US" altLang="zh-CN" sz="1800" kern="100" dirty="0">
                <a:effectLst/>
                <a:latin typeface="Times New Roman" panose="02020603050405020304" pitchFamily="18" charset="0"/>
                <a:ea typeface="宋体" panose="02010600030101010101" pitchFamily="2" charset="-122"/>
              </a:rPr>
              <a:t>anchor</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）、正样本（</a:t>
            </a:r>
            <a:r>
              <a:rPr lang="en-US" altLang="zh-CN" sz="1800" kern="100" dirty="0">
                <a:effectLst/>
                <a:latin typeface="Times New Roman" panose="02020603050405020304" pitchFamily="18" charset="0"/>
                <a:ea typeface="宋体" panose="02010600030101010101" pitchFamily="2" charset="-122"/>
              </a:rPr>
              <a:t>positive example</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）与负样本（</a:t>
            </a:r>
            <a:r>
              <a:rPr lang="en-US" altLang="zh-CN" sz="1800" kern="100" dirty="0">
                <a:effectLst/>
                <a:latin typeface="Times New Roman" panose="02020603050405020304" pitchFamily="18" charset="0"/>
                <a:ea typeface="宋体" panose="02010600030101010101" pitchFamily="2" charset="-122"/>
              </a:rPr>
              <a:t>negative example</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lnSpc>
                <a:spcPct val="150000"/>
              </a:lnSpc>
              <a:buFont typeface="Wingdings" panose="05000000000000000000" pitchFamily="2" charset="2"/>
              <a:buChar char="Ø"/>
              <a:defRPr/>
            </a:pP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锚点</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指所比较样本之间的固定参照点</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prompt</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文章的表征向量</a:t>
            </a:r>
            <a:endPar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lnSpc>
                <a:spcPct val="150000"/>
              </a:lnSpc>
              <a:buFont typeface="Wingdings" panose="05000000000000000000" pitchFamily="2" charset="2"/>
              <a:buChar char="Ø"/>
              <a:defRPr/>
            </a:pP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正样本</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指与锚点相似的样本</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good</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图片的表征向量</a:t>
            </a:r>
            <a:endPar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lnSpc>
                <a:spcPct val="150000"/>
              </a:lnSpc>
              <a:buFont typeface="Wingdings" panose="05000000000000000000" pitchFamily="2" charset="2"/>
              <a:buChar char="Ø"/>
              <a:defRPr/>
            </a:pP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负样本</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指与锚点不相似的样本</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bad</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图片的表征向量</a:t>
            </a:r>
            <a:endPar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en-US" kern="100" dirty="0">
                <a:latin typeface="Times New Roman" panose="02020603050405020304" pitchFamily="18" charset="0"/>
                <a:ea typeface="宋体" panose="02010600030101010101" pitchFamily="2" charset="-122"/>
              </a:rPr>
              <a:t>通过对比学习，使得</a:t>
            </a:r>
            <a:r>
              <a:rPr lang="en-US" altLang="zh-CN" b="1" kern="100" dirty="0">
                <a:latin typeface="Times New Roman" panose="02020603050405020304" pitchFamily="18" charset="0"/>
                <a:ea typeface="宋体" panose="02010600030101010101" pitchFamily="2" charset="-122"/>
              </a:rPr>
              <a:t>good</a:t>
            </a:r>
            <a:r>
              <a:rPr lang="zh-CN" altLang="en-US" b="1" kern="100" dirty="0">
                <a:latin typeface="Times New Roman" panose="02020603050405020304" pitchFamily="18" charset="0"/>
                <a:ea typeface="宋体" panose="02010600030101010101" pitchFamily="2" charset="-122"/>
              </a:rPr>
              <a:t>图片的表征向量</a:t>
            </a:r>
            <a:r>
              <a:rPr lang="zh-CN" altLang="en-US" kern="100" dirty="0">
                <a:latin typeface="Times New Roman" panose="02020603050405020304" pitchFamily="18" charset="0"/>
                <a:ea typeface="宋体" panose="02010600030101010101" pitchFamily="2" charset="-122"/>
              </a:rPr>
              <a:t>与</a:t>
            </a:r>
            <a:r>
              <a:rPr lang="en-US" altLang="zh-CN" b="1" kern="100" dirty="0">
                <a:latin typeface="Times New Roman" panose="02020603050405020304" pitchFamily="18" charset="0"/>
                <a:ea typeface="宋体" panose="02010600030101010101" pitchFamily="2" charset="-122"/>
              </a:rPr>
              <a:t>prompt</a:t>
            </a:r>
            <a:r>
              <a:rPr lang="zh-CN" altLang="en-US" b="1" kern="100" dirty="0">
                <a:latin typeface="Times New Roman" panose="02020603050405020304" pitchFamily="18" charset="0"/>
                <a:ea typeface="宋体" panose="02010600030101010101" pitchFamily="2" charset="-122"/>
              </a:rPr>
              <a:t>表征向量</a:t>
            </a:r>
            <a:r>
              <a:rPr lang="zh-CN" altLang="en-US" kern="100" dirty="0">
                <a:latin typeface="Times New Roman" panose="02020603050405020304" pitchFamily="18" charset="0"/>
                <a:ea typeface="宋体" panose="02010600030101010101" pitchFamily="2" charset="-122"/>
              </a:rPr>
              <a:t>之间的</a:t>
            </a:r>
            <a:r>
              <a:rPr lang="zh-CN" altLang="en-US" b="1" kern="100" dirty="0">
                <a:latin typeface="Times New Roman" panose="02020603050405020304" pitchFamily="18" charset="0"/>
                <a:ea typeface="宋体" panose="02010600030101010101" pitchFamily="2" charset="-122"/>
              </a:rPr>
              <a:t>距离</a:t>
            </a:r>
            <a:r>
              <a:rPr lang="zh-CN" altLang="en-US" kern="100" dirty="0">
                <a:latin typeface="Times New Roman" panose="02020603050405020304" pitchFamily="18" charset="0"/>
                <a:ea typeface="宋体" panose="02010600030101010101" pitchFamily="2" charset="-122"/>
              </a:rPr>
              <a:t>拉近；将</a:t>
            </a:r>
            <a:r>
              <a:rPr lang="en-US" altLang="zh-CN" b="1" kern="100" dirty="0">
                <a:latin typeface="Times New Roman" panose="02020603050405020304" pitchFamily="18" charset="0"/>
                <a:ea typeface="宋体" panose="02010600030101010101" pitchFamily="2" charset="-122"/>
              </a:rPr>
              <a:t>bad</a:t>
            </a:r>
            <a:r>
              <a:rPr lang="zh-CN" altLang="en-US" b="1" kern="100" dirty="0">
                <a:latin typeface="Times New Roman" panose="02020603050405020304" pitchFamily="18" charset="0"/>
                <a:ea typeface="宋体" panose="02010600030101010101" pitchFamily="2" charset="-122"/>
              </a:rPr>
              <a:t>图片表征向量</a:t>
            </a:r>
            <a:r>
              <a:rPr lang="zh-CN" altLang="en-US" kern="100" dirty="0">
                <a:latin typeface="Times New Roman" panose="02020603050405020304" pitchFamily="18" charset="0"/>
                <a:ea typeface="宋体" panose="02010600030101010101" pitchFamily="2" charset="-122"/>
              </a:rPr>
              <a:t>与</a:t>
            </a:r>
            <a:r>
              <a:rPr lang="en-US" altLang="zh-CN" b="1" kern="100" dirty="0">
                <a:latin typeface="Times New Roman" panose="02020603050405020304" pitchFamily="18" charset="0"/>
                <a:ea typeface="宋体" panose="02010600030101010101" pitchFamily="2" charset="-122"/>
              </a:rPr>
              <a:t>prompt</a:t>
            </a:r>
            <a:r>
              <a:rPr lang="zh-CN" altLang="en-US" b="1" kern="100" dirty="0">
                <a:latin typeface="Times New Roman" panose="02020603050405020304" pitchFamily="18" charset="0"/>
                <a:ea typeface="宋体" panose="02010600030101010101" pitchFamily="2" charset="-122"/>
              </a:rPr>
              <a:t>表征向量</a:t>
            </a:r>
            <a:r>
              <a:rPr lang="zh-CN" altLang="en-US" kern="100" dirty="0">
                <a:latin typeface="Times New Roman" panose="02020603050405020304" pitchFamily="18" charset="0"/>
                <a:ea typeface="宋体" panose="02010600030101010101" pitchFamily="2" charset="-122"/>
              </a:rPr>
              <a:t>之间的</a:t>
            </a:r>
            <a:r>
              <a:rPr lang="zh-CN" altLang="en-US" b="1" kern="100" dirty="0">
                <a:latin typeface="Times New Roman" panose="02020603050405020304" pitchFamily="18" charset="0"/>
                <a:ea typeface="宋体" panose="02010600030101010101" pitchFamily="2" charset="-122"/>
              </a:rPr>
              <a:t>距离</a:t>
            </a:r>
            <a:r>
              <a:rPr lang="zh-CN" altLang="en-US" kern="100" dirty="0">
                <a:latin typeface="Times New Roman" panose="02020603050405020304" pitchFamily="18" charset="0"/>
                <a:ea typeface="宋体" panose="02010600030101010101" pitchFamily="2" charset="-122"/>
              </a:rPr>
              <a:t>拉远。</a:t>
            </a:r>
          </a:p>
        </p:txBody>
      </p:sp>
    </p:spTree>
    <p:extLst>
      <p:ext uri="{BB962C8B-B14F-4D97-AF65-F5344CB8AC3E}">
        <p14:creationId xmlns:p14="http://schemas.microsoft.com/office/powerpoint/2010/main" val="286017619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9572590" cy="5502981"/>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对比学习</a:t>
                </a:r>
                <a:endParaRPr kumimoji="0" lang="en-US" altLang="zh-CN" sz="2400" b="1" i="0" u="none" strike="noStrike" kern="1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dirty="0">
                    <a:solidFill>
                      <a:prstClr val="black"/>
                    </a:solidFill>
                    <a:latin typeface="Times New Roman" panose="02020603050405020304" pitchFamily="18" charset="0"/>
                    <a:ea typeface="微软雅黑"/>
                    <a:cs typeface="Times New Roman" panose="02020603050405020304" pitchFamily="18" charset="0"/>
                  </a:rPr>
                  <a:t>具体怎么做？</a:t>
                </a:r>
                <a:r>
                  <a:rPr lang="en-US" altLang="zh-CN" sz="2400" dirty="0">
                    <a:solidFill>
                      <a:prstClr val="black"/>
                    </a:solidFill>
                    <a:latin typeface="Times New Roman" panose="02020603050405020304" pitchFamily="18" charset="0"/>
                    <a:ea typeface="微软雅黑"/>
                    <a:cs typeface="Times New Roman" panose="02020603050405020304" pitchFamily="18" charset="0"/>
                  </a:rPr>
                  <a:t>——</a:t>
                </a:r>
                <a:r>
                  <a:rPr lang="en-US" altLang="zh-CN" sz="2400" dirty="0" err="1">
                    <a:solidFill>
                      <a:prstClr val="black"/>
                    </a:solidFill>
                    <a:latin typeface="Times New Roman" panose="02020603050405020304" pitchFamily="18" charset="0"/>
                    <a:ea typeface="微软雅黑"/>
                    <a:cs typeface="Times New Roman" panose="02020603050405020304" pitchFamily="18" charset="0"/>
                  </a:rPr>
                  <a:t>InfoNCE</a:t>
                </a:r>
                <a:r>
                  <a:rPr lang="zh-CN" altLang="en-US" sz="2400" dirty="0">
                    <a:solidFill>
                      <a:prstClr val="black"/>
                    </a:solidFill>
                    <a:latin typeface="Times New Roman" panose="02020603050405020304" pitchFamily="18" charset="0"/>
                    <a:ea typeface="微软雅黑"/>
                    <a:cs typeface="Times New Roman" panose="02020603050405020304" pitchFamily="18" charset="0"/>
                  </a:rPr>
                  <a:t>损失函数</a:t>
                </a:r>
                <a:endParaRPr lang="en-US" altLang="zh-CN" sz="2400" dirty="0">
                  <a:solidFill>
                    <a:prstClr val="black"/>
                  </a:solidFill>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14:m>
                  <m:oMathPara xmlns:m="http://schemas.openxmlformats.org/officeDocument/2006/math">
                    <m:oMathParaPr>
                      <m:jc m:val="centerGroup"/>
                    </m:oMathParaPr>
                    <m:oMath xmlns:m="http://schemas.openxmlformats.org/officeDocument/2006/math">
                      <m:sSub>
                        <m:sSubPr>
                          <m:ctrlPr>
                            <a:rPr lang="zh-CN" altLang="zh-CN" sz="2400" i="1" smtClean="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ℒ</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𝑁𝐶𝐸</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f>
                        <m:fPr>
                          <m:ctrlPr>
                            <a:rPr lang="zh-CN" altLang="zh-CN" sz="2400" i="1">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num>
                        <m:den>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den>
                      </m:f>
                      <m:nary>
                        <m:naryPr>
                          <m:chr m:val="∑"/>
                          <m:ctrlPr>
                            <a:rPr lang="zh-CN" altLang="zh-CN" sz="2400" i="1">
                              <a:effectLst/>
                              <a:latin typeface="Cambria Math" panose="02040503050406030204" pitchFamily="18" charset="0"/>
                              <a:ea typeface="Cambria Math" panose="02040503050406030204" pitchFamily="18" charset="0"/>
                            </a:rPr>
                          </m:ctrlPr>
                        </m:naryPr>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sup>
                        <m:e>
                          <m:func>
                            <m:funcPr>
                              <m:ctrlPr>
                                <a:rPr lang="zh-CN" altLang="zh-CN" sz="2400" i="1">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log</m:t>
                              </m:r>
                            </m:fName>
                            <m:e>
                              <m:f>
                                <m:fPr>
                                  <m:ctrlPr>
                                    <a:rPr lang="zh-CN" altLang="zh-CN" sz="2400" i="1">
                                      <a:effectLst/>
                                      <a:latin typeface="Cambria Math" panose="02040503050406030204" pitchFamily="18" charset="0"/>
                                      <a:ea typeface="Cambria Math" panose="02040503050406030204" pitchFamily="18" charset="0"/>
                                    </a:rPr>
                                  </m:ctrlPr>
                                </m:fPr>
                                <m:num>
                                  <m:func>
                                    <m:funcPr>
                                      <m:ctrlPr>
                                        <a:rPr lang="zh-CN" altLang="zh-CN" sz="2400" i="1">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exp</m:t>
                                      </m:r>
                                    </m:fName>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func>
                                        <m:funcPr>
                                          <m:ctrlPr>
                                            <a:rPr lang="zh-CN" altLang="zh-CN" sz="2400" i="1">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cos</m:t>
                                          </m:r>
                                        </m:fName>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𝑞</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4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𝑘</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e>
                                      </m:fun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𝜏</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e>
                                  </m:func>
                                </m:num>
                                <m:den>
                                  <m:nary>
                                    <m:naryPr>
                                      <m:chr m:val="∑"/>
                                      <m:ctrlPr>
                                        <a:rPr lang="zh-CN" altLang="zh-CN" sz="2400" i="1">
                                          <a:effectLst/>
                                          <a:latin typeface="Cambria Math" panose="02040503050406030204" pitchFamily="18" charset="0"/>
                                          <a:ea typeface="Cambria Math" panose="02040503050406030204" pitchFamily="18" charset="0"/>
                                        </a:rPr>
                                      </m:ctrlPr>
                                    </m:naryPr>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sup>
                                    <m:e>
                                      <m:func>
                                        <m:funcPr>
                                          <m:ctrlPr>
                                            <a:rPr lang="zh-CN" altLang="zh-CN" sz="2400" i="1">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exp</m:t>
                                          </m:r>
                                        </m:fName>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func>
                                            <m:funcPr>
                                              <m:ctrlPr>
                                                <a:rPr lang="zh-CN" altLang="zh-CN" sz="2400" i="1">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cos</m:t>
                                              </m:r>
                                            </m:fName>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𝑞</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4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𝑘</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e>
                                          </m:fun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𝜏</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e>
                                      </m:func>
                                    </m:e>
                                  </m:nary>
                                </m:den>
                              </m:f>
                            </m:e>
                          </m:func>
                        </m:e>
                      </m:nary>
                    </m:oMath>
                  </m:oMathPara>
                </a14:m>
                <a:endParaRPr lang="en-US" altLang="zh-CN" sz="2400" dirty="0">
                  <a:solidFill>
                    <a:prstClr val="black"/>
                  </a:solidFill>
                  <a:latin typeface="Times New Roman" panose="02020603050405020304" pitchFamily="18" charset="0"/>
                  <a:ea typeface="微软雅黑"/>
                  <a:cs typeface="Times New Roman" panose="02020603050405020304" pitchFamily="18" charset="0"/>
                </a:endParaRPr>
              </a:p>
              <a:p>
                <a:pPr>
                  <a:lnSpc>
                    <a:spcPct val="150000"/>
                  </a:lnSpc>
                  <a:defRPr/>
                </a:pPr>
                <a:r>
                  <a:rPr lang="en-US" altLang="zh-CN" sz="1800" kern="100" dirty="0">
                    <a:effectLst/>
                    <a:latin typeface="Times New Roman" panose="02020603050405020304" pitchFamily="18" charset="0"/>
                    <a:ea typeface="宋体" panose="02010600030101010101" pitchFamily="2" charset="-122"/>
                  </a:rPr>
                  <a:t>    </a:t>
                </a:r>
                <a:r>
                  <a:rPr lang="zh-CN" altLang="zh-CN" sz="1800" kern="100" dirty="0">
                    <a:effectLst/>
                    <a:latin typeface="Times New Roman" panose="02020603050405020304" pitchFamily="18" charset="0"/>
                    <a:ea typeface="宋体" panose="02010600030101010101" pitchFamily="2" charset="-122"/>
                  </a:rPr>
                  <a:t>其中</a:t>
                </a:r>
                <a14:m>
                  <m:oMath xmlns:m="http://schemas.openxmlformats.org/officeDocument/2006/math">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cos</m:t>
                        </m:r>
                      </m:fName>
                      <m:e>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𝑞</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𝑘</m:t>
                            </m:r>
                          </m:e>
                        </m:d>
                      </m:e>
                    </m:func>
                    <m:r>
                      <a:rPr lang="en-US" altLang="zh-CN" sz="1800" i="1" kern="100">
                        <a:effectLst/>
                        <a:latin typeface="Cambria Math" panose="02040503050406030204" pitchFamily="18" charset="0"/>
                        <a:ea typeface="宋体" panose="02010600030101010101" pitchFamily="2"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𝑞</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𝑘</m:t>
                        </m:r>
                      </m:num>
                      <m:den>
                        <m:d>
                          <m:dPr>
                            <m:begChr m:val="|"/>
                            <m:endChr m:val="|"/>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𝑞</m:t>
                            </m:r>
                          </m:e>
                        </m:d>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𝑘</m:t>
                        </m:r>
                        <m:r>
                          <a:rPr lang="en-US" altLang="zh-CN" sz="1800" i="1" kern="100">
                            <a:effectLst/>
                            <a:latin typeface="Cambria Math" panose="02040503050406030204" pitchFamily="18" charset="0"/>
                            <a:ea typeface="宋体" panose="02010600030101010101" pitchFamily="2" charset="-122"/>
                          </a:rPr>
                          <m:t>|</m:t>
                        </m:r>
                      </m:den>
                    </m:f>
                  </m:oMath>
                </a14:m>
                <a:r>
                  <a:rPr lang="zh-CN" altLang="zh-CN" sz="1800" kern="100" dirty="0">
                    <a:effectLst/>
                    <a:latin typeface="Times New Roman" panose="02020603050405020304" pitchFamily="18" charset="0"/>
                    <a:ea typeface="宋体" panose="02010600030101010101" pitchFamily="2" charset="-122"/>
                  </a:rPr>
                  <a:t>为向量</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𝑞</m:t>
                    </m:r>
                  </m:oMath>
                </a14:m>
                <a:r>
                  <a:rPr lang="zh-CN" altLang="zh-CN" sz="1800" kern="100" dirty="0">
                    <a:effectLst/>
                    <a:latin typeface="Times New Roman" panose="02020603050405020304" pitchFamily="18" charset="0"/>
                    <a:ea typeface="宋体" panose="02010600030101010101" pitchFamily="2" charset="-122"/>
                  </a:rPr>
                  <a:t>和</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𝑘</m:t>
                    </m:r>
                  </m:oMath>
                </a14:m>
                <a:r>
                  <a:rPr lang="zh-CN" altLang="zh-CN" sz="1800" kern="100" dirty="0">
                    <a:effectLst/>
                    <a:latin typeface="Times New Roman" panose="02020603050405020304" pitchFamily="18" charset="0"/>
                    <a:ea typeface="宋体" panose="02010600030101010101" pitchFamily="2" charset="-122"/>
                  </a:rPr>
                  <a:t>之间的余弦相似度，</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𝑁</m:t>
                    </m:r>
                  </m:oMath>
                </a14:m>
                <a:r>
                  <a:rPr lang="zh-CN" altLang="zh-CN" sz="1800" kern="100" dirty="0">
                    <a:effectLst/>
                    <a:latin typeface="Times New Roman" panose="02020603050405020304" pitchFamily="18" charset="0"/>
                    <a:ea typeface="宋体" panose="02010600030101010101" pitchFamily="2" charset="-122"/>
                  </a:rPr>
                  <a:t>为样本总数，</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𝑘</m:t>
                        </m:r>
                      </m:e>
                      <m:sub>
                        <m:r>
                          <a:rPr lang="en-US" altLang="zh-CN" sz="1800" i="1" kern="100">
                            <a:effectLst/>
                            <a:latin typeface="Cambria Math" panose="02040503050406030204" pitchFamily="18" charset="0"/>
                            <a:ea typeface="宋体" panose="02010600030101010101" pitchFamily="2" charset="-122"/>
                          </a:rPr>
                          <m:t>+</m:t>
                        </m:r>
                      </m:sub>
                    </m:sSub>
                  </m:oMath>
                </a14:m>
                <a:r>
                  <a:rPr lang="zh-CN" altLang="zh-CN" sz="1800" kern="100" dirty="0">
                    <a:effectLst/>
                    <a:latin typeface="Times New Roman" panose="02020603050405020304" pitchFamily="18" charset="0"/>
                    <a:ea typeface="宋体" panose="02010600030101010101" pitchFamily="2" charset="-122"/>
                  </a:rPr>
                  <a:t>代表正样本，</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𝑞</m:t>
                    </m:r>
                  </m:oMath>
                </a14:m>
                <a:r>
                  <a:rPr lang="zh-CN" altLang="zh-CN" sz="1800" kern="100" dirty="0">
                    <a:effectLst/>
                    <a:latin typeface="Times New Roman" panose="02020603050405020304" pitchFamily="18" charset="0"/>
                    <a:ea typeface="宋体" panose="02010600030101010101" pitchFamily="2" charset="-122"/>
                  </a:rPr>
                  <a:t>代表锚点，</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𝜏</m:t>
                    </m:r>
                  </m:oMath>
                </a14:m>
                <a:r>
                  <a:rPr lang="zh-CN" altLang="zh-CN" sz="1800" kern="100" dirty="0">
                    <a:effectLst/>
                    <a:latin typeface="Times New Roman" panose="02020603050405020304" pitchFamily="18" charset="0"/>
                    <a:ea typeface="宋体" panose="02010600030101010101" pitchFamily="2" charset="-122"/>
                  </a:rPr>
                  <a:t>为温度系数，是用于控制模型对负样本区分度的超参数。</a:t>
                </a:r>
                <a:endParaRPr lang="en-US" altLang="zh-CN" sz="1800" kern="100" dirty="0">
                  <a:effectLst/>
                  <a:latin typeface="Times New Roman" panose="02020603050405020304" pitchFamily="18" charset="0"/>
                  <a:ea typeface="宋体" panose="02010600030101010101" pitchFamily="2" charset="-122"/>
                </a:endParaRPr>
              </a:p>
              <a:p>
                <a:pPr>
                  <a:lnSpc>
                    <a:spcPct val="150000"/>
                  </a:lnSpc>
                  <a:defRPr/>
                </a:pPr>
                <a:r>
                  <a:rPr lang="en-US" altLang="zh-CN" sz="1800" kern="100" dirty="0">
                    <a:effectLst/>
                    <a:latin typeface="Times New Roman" panose="02020603050405020304" pitchFamily="18" charset="0"/>
                    <a:ea typeface="宋体" panose="02010600030101010101" pitchFamily="2" charset="-122"/>
                  </a:rPr>
                  <a:t>    </a:t>
                </a:r>
                <a:r>
                  <a:rPr lang="zh-CN" altLang="en-US" sz="1800" kern="100" dirty="0">
                    <a:effectLst/>
                    <a:latin typeface="Times New Roman" panose="02020603050405020304" pitchFamily="18" charset="0"/>
                    <a:ea typeface="宋体" panose="02010600030101010101" pitchFamily="2" charset="-122"/>
                  </a:rPr>
                  <a:t>文献</a:t>
                </a:r>
                <a:r>
                  <a:rPr lang="en-US" altLang="zh-CN" sz="1800" kern="100" dirty="0">
                    <a:effectLst/>
                    <a:latin typeface="Times New Roman" panose="02020603050405020304" pitchFamily="18" charset="0"/>
                    <a:ea typeface="宋体" panose="02010600030101010101" pitchFamily="2" charset="-122"/>
                  </a:rPr>
                  <a:t>[1]</a:t>
                </a:r>
                <a:r>
                  <a:rPr lang="zh-CN" altLang="en-US" sz="1800" kern="100" dirty="0">
                    <a:effectLst/>
                    <a:latin typeface="Times New Roman" panose="02020603050405020304" pitchFamily="18" charset="0"/>
                    <a:ea typeface="宋体" panose="02010600030101010101" pitchFamily="2" charset="-122"/>
                  </a:rPr>
                  <a:t>中有证明，减小</a:t>
                </a:r>
                <a:r>
                  <a:rPr lang="en-US" altLang="zh-CN" sz="1800" kern="100" dirty="0" err="1">
                    <a:effectLst/>
                    <a:latin typeface="Times New Roman" panose="02020603050405020304" pitchFamily="18" charset="0"/>
                    <a:ea typeface="宋体" panose="02010600030101010101" pitchFamily="2" charset="-122"/>
                  </a:rPr>
                  <a:t>InfoNCE</a:t>
                </a:r>
                <a:r>
                  <a:rPr lang="en-US" altLang="zh-CN" sz="1800" kern="100" dirty="0">
                    <a:effectLst/>
                    <a:latin typeface="Times New Roman" panose="02020603050405020304" pitchFamily="18" charset="0"/>
                    <a:ea typeface="宋体" panose="02010600030101010101" pitchFamily="2" charset="-122"/>
                  </a:rPr>
                  <a:t> Loss</a:t>
                </a:r>
                <a:r>
                  <a:rPr lang="zh-CN" altLang="en-US" sz="1800" kern="100" dirty="0">
                    <a:effectLst/>
                    <a:latin typeface="Times New Roman" panose="02020603050405020304" pitchFamily="18" charset="0"/>
                    <a:ea typeface="宋体" panose="02010600030101010101" pitchFamily="2" charset="-122"/>
                  </a:rPr>
                  <a:t>，等价于提升锚点（</a:t>
                </a:r>
                <a:r>
                  <a:rPr lang="en-US" altLang="zh-CN" sz="1800" kern="100" dirty="0">
                    <a:effectLst/>
                    <a:latin typeface="Times New Roman" panose="02020603050405020304" pitchFamily="18" charset="0"/>
                    <a:ea typeface="宋体" panose="02010600030101010101" pitchFamily="2" charset="-122"/>
                  </a:rPr>
                  <a:t>prompt</a:t>
                </a:r>
                <a:r>
                  <a:rPr lang="zh-CN" altLang="en-US" sz="1800" kern="100" dirty="0">
                    <a:effectLst/>
                    <a:latin typeface="Times New Roman" panose="02020603050405020304" pitchFamily="18" charset="0"/>
                    <a:ea typeface="宋体" panose="02010600030101010101" pitchFamily="2" charset="-122"/>
                  </a:rPr>
                  <a:t>）和正样本（好图片）的互信息下限。换句话说，我们可以通过优化</a:t>
                </a:r>
                <a:r>
                  <a:rPr lang="en-US" altLang="zh-CN" sz="1800" kern="100" dirty="0" err="1">
                    <a:effectLst/>
                    <a:latin typeface="Times New Roman" panose="02020603050405020304" pitchFamily="18" charset="0"/>
                    <a:ea typeface="宋体" panose="02010600030101010101" pitchFamily="2" charset="-122"/>
                  </a:rPr>
                  <a:t>InfoNCE</a:t>
                </a:r>
                <a:r>
                  <a:rPr lang="zh-CN" altLang="en-US" sz="1800" kern="100" dirty="0">
                    <a:effectLst/>
                    <a:latin typeface="Times New Roman" panose="02020603050405020304" pitchFamily="18" charset="0"/>
                    <a:ea typeface="宋体" panose="02010600030101010101" pitchFamily="2" charset="-122"/>
                  </a:rPr>
                  <a:t>损失，将好图片和</a:t>
                </a:r>
                <a:r>
                  <a:rPr lang="en-US" altLang="zh-CN" sz="1800" kern="100" dirty="0">
                    <a:effectLst/>
                    <a:latin typeface="Times New Roman" panose="02020603050405020304" pitchFamily="18" charset="0"/>
                    <a:ea typeface="宋体" panose="02010600030101010101" pitchFamily="2" charset="-122"/>
                  </a:rPr>
                  <a:t>prompt</a:t>
                </a:r>
                <a:r>
                  <a:rPr lang="zh-CN" altLang="en-US" sz="1800" kern="100" dirty="0">
                    <a:effectLst/>
                    <a:latin typeface="Times New Roman" panose="02020603050405020304" pitchFamily="18" charset="0"/>
                    <a:ea typeface="宋体" panose="02010600030101010101" pitchFamily="2" charset="-122"/>
                  </a:rPr>
                  <a:t>的样本的关联程度进一步提高。</a:t>
                </a:r>
                <a:endParaRPr lang="zh-CN" altLang="zh-CN" sz="1800" kern="100" dirty="0">
                  <a:effectLst/>
                  <a:latin typeface="Times New Roman" panose="02020603050405020304" pitchFamily="18" charset="0"/>
                  <a:ea typeface="宋体" panose="02010600030101010101" pitchFamily="2" charset="-122"/>
                </a:endParaRPr>
              </a:p>
              <a:p>
                <a:pPr marR="0" lvl="0" algn="l" defTabSz="914400" rtl="0" eaLnBrk="1" fontAlgn="auto" latinLnBrk="0" hangingPunct="1">
                  <a:lnSpc>
                    <a:spcPct val="150000"/>
                  </a:lnSpc>
                  <a:spcBef>
                    <a:spcPts val="0"/>
                  </a:spcBef>
                  <a:spcAft>
                    <a:spcPts val="0"/>
                  </a:spcAft>
                  <a:buClrTx/>
                  <a:buSzTx/>
                  <a:tabLst/>
                  <a:defRPr/>
                </a:pPr>
                <a:endParaRPr lang="en-US" altLang="zh-CN" sz="2400" dirty="0">
                  <a:solidFill>
                    <a:prstClr val="black"/>
                  </a:solidFill>
                  <a:latin typeface="Times New Roman" panose="02020603050405020304" pitchFamily="18" charset="0"/>
                  <a:ea typeface="微软雅黑"/>
                  <a:cs typeface="Times New Roman" panose="02020603050405020304" pitchFamily="18" charset="0"/>
                </a:endParaRPr>
              </a:p>
            </p:txBody>
          </p:sp>
        </mc:Choice>
        <mc:Fallback xmlns="">
          <p:sp>
            <p:nvSpPr>
              <p:cNvPr id="2" name="TextBox 1">
                <a:extLst>
                  <a:ext uri="{FF2B5EF4-FFF2-40B4-BE49-F238E27FC236}">
                    <a16:creationId xmlns:a16="http://schemas.microsoft.com/office/drawing/2014/main" id="{85FAD118-3088-4569-B207-E5EA43BF7528}"/>
                  </a:ext>
                </a:extLst>
              </p:cNvPr>
              <p:cNvSpPr txBox="1">
                <a:spLocks noRot="1" noChangeAspect="1" noMove="1" noResize="1" noEditPoints="1" noAdjustHandles="1" noChangeArrowheads="1" noChangeShapeType="1" noTextEdit="1"/>
              </p:cNvSpPr>
              <p:nvPr/>
            </p:nvSpPr>
            <p:spPr>
              <a:xfrm>
                <a:off x="1238845" y="1040806"/>
                <a:ext cx="9572590" cy="5502981"/>
              </a:xfrm>
              <a:prstGeom prst="rect">
                <a:avLst/>
              </a:prstGeom>
              <a:blipFill>
                <a:blip r:embed="rId3"/>
                <a:stretch>
                  <a:fillRect l="-827" r="-1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10070645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9572590" cy="1840247"/>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CLIP</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模型</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indent="304800" algn="just">
              <a:lnSpc>
                <a:spcPct val="150000"/>
              </a:lnSpc>
            </a:pPr>
            <a:r>
              <a:rPr lang="en-US" altLang="zh-CN" sz="1800" kern="100" dirty="0">
                <a:effectLst/>
                <a:latin typeface="Times New Roman" panose="02020603050405020304" pitchFamily="18" charset="0"/>
                <a:ea typeface="宋体" panose="02010600030101010101" pitchFamily="2" charset="-122"/>
              </a:rPr>
              <a:t>CLIP</a:t>
            </a:r>
            <a:r>
              <a:rPr lang="zh-CN" altLang="zh-CN"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Contrastive Language-Image Pre-Training</a:t>
            </a:r>
            <a:r>
              <a:rPr lang="zh-CN" altLang="zh-CN" sz="1800" kern="100" dirty="0">
                <a:effectLst/>
                <a:latin typeface="Times New Roman" panose="02020603050405020304" pitchFamily="18" charset="0"/>
                <a:ea typeface="宋体" panose="02010600030101010101" pitchFamily="2" charset="-122"/>
              </a:rPr>
              <a:t>）是</a:t>
            </a:r>
            <a:r>
              <a:rPr lang="en-US" altLang="zh-CN" sz="1800" kern="100" dirty="0" err="1">
                <a:effectLst/>
                <a:latin typeface="Times New Roman" panose="02020603050405020304" pitchFamily="18" charset="0"/>
                <a:ea typeface="宋体" panose="02010600030101010101" pitchFamily="2" charset="-122"/>
              </a:rPr>
              <a:t>OpenAI</a:t>
            </a:r>
            <a:r>
              <a:rPr lang="zh-CN" altLang="zh-CN" sz="1800" kern="100" dirty="0">
                <a:effectLst/>
                <a:latin typeface="Times New Roman" panose="02020603050405020304" pitchFamily="18" charset="0"/>
                <a:ea typeface="宋体" panose="02010600030101010101" pitchFamily="2" charset="-122"/>
              </a:rPr>
              <a:t>团队在</a:t>
            </a:r>
            <a:r>
              <a:rPr lang="en-US" altLang="zh-CN" sz="1800" kern="100" dirty="0">
                <a:effectLst/>
                <a:latin typeface="Times New Roman" panose="02020603050405020304" pitchFamily="18" charset="0"/>
                <a:ea typeface="宋体" panose="02010600030101010101" pitchFamily="2" charset="-122"/>
              </a:rPr>
              <a:t>2021</a:t>
            </a:r>
            <a:r>
              <a:rPr lang="zh-CN" altLang="zh-CN" sz="1800" kern="100" dirty="0">
                <a:effectLst/>
                <a:latin typeface="Times New Roman" panose="02020603050405020304" pitchFamily="18" charset="0"/>
                <a:ea typeface="宋体" panose="02010600030101010101" pitchFamily="2" charset="-122"/>
              </a:rPr>
              <a:t>年发布的用于匹配图像和文本的预训练神经网络模型。该模型采用对比学习的思想，同时对文本和图像进行处理，将其在向量空间表示，使得相似的文本和图像向量在向量空间中更加接近。</a:t>
            </a:r>
          </a:p>
        </p:txBody>
      </p:sp>
      <p:pic>
        <p:nvPicPr>
          <p:cNvPr id="5" name="图片 4">
            <a:extLst>
              <a:ext uri="{FF2B5EF4-FFF2-40B4-BE49-F238E27FC236}">
                <a16:creationId xmlns:a16="http://schemas.microsoft.com/office/drawing/2014/main" id="{2F44B362-0E92-7EF0-C617-C0A214AEC4CC}"/>
              </a:ext>
            </a:extLst>
          </p:cNvPr>
          <p:cNvPicPr>
            <a:picLocks noChangeAspect="1"/>
          </p:cNvPicPr>
          <p:nvPr/>
        </p:nvPicPr>
        <p:blipFill>
          <a:blip r:embed="rId3"/>
          <a:stretch>
            <a:fillRect/>
          </a:stretch>
        </p:blipFill>
        <p:spPr>
          <a:xfrm>
            <a:off x="1380565" y="3008927"/>
            <a:ext cx="9759108" cy="3438924"/>
          </a:xfrm>
          <a:prstGeom prst="rect">
            <a:avLst/>
          </a:prstGeom>
        </p:spPr>
      </p:pic>
    </p:spTree>
    <p:extLst>
      <p:ext uri="{BB962C8B-B14F-4D97-AF65-F5344CB8AC3E}">
        <p14:creationId xmlns:p14="http://schemas.microsoft.com/office/powerpoint/2010/main" val="1604816681"/>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9572590" cy="308674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CLIP</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模型</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如图所示，</a:t>
            </a:r>
            <a:r>
              <a:rPr lang="en-US" altLang="zh-CN" sz="1800" kern="100" dirty="0">
                <a:solidFill>
                  <a:srgbClr val="FF0000"/>
                </a:solidFill>
                <a:effectLst/>
                <a:latin typeface="Times New Roman" panose="02020603050405020304" pitchFamily="18" charset="0"/>
                <a:ea typeface="宋体" panose="02010600030101010101" pitchFamily="2" charset="-122"/>
              </a:rPr>
              <a:t>CLIP</a:t>
            </a:r>
            <a:r>
              <a:rPr lang="zh-CN" altLang="zh-CN" sz="1800" kern="100" dirty="0">
                <a:solidFill>
                  <a:srgbClr val="FF0000"/>
                </a:solidFill>
                <a:effectLst/>
                <a:latin typeface="Times New Roman" panose="02020603050405020304" pitchFamily="18" charset="0"/>
                <a:ea typeface="宋体" panose="02010600030101010101" pitchFamily="2" charset="-122"/>
              </a:rPr>
              <a:t>主要由文本编码器（</a:t>
            </a:r>
            <a:r>
              <a:rPr lang="en-US" altLang="zh-CN" sz="1800" kern="100" dirty="0">
                <a:solidFill>
                  <a:srgbClr val="FF0000"/>
                </a:solidFill>
                <a:effectLst/>
                <a:latin typeface="Times New Roman" panose="02020603050405020304" pitchFamily="18" charset="0"/>
                <a:ea typeface="宋体" panose="02010600030101010101" pitchFamily="2" charset="-122"/>
              </a:rPr>
              <a:t>Text encoder</a:t>
            </a:r>
            <a:r>
              <a:rPr lang="zh-CN" altLang="zh-CN" sz="1800" kern="100" dirty="0">
                <a:solidFill>
                  <a:srgbClr val="FF0000"/>
                </a:solidFill>
                <a:effectLst/>
                <a:latin typeface="Times New Roman" panose="02020603050405020304" pitchFamily="18" charset="0"/>
                <a:ea typeface="宋体" panose="02010600030101010101" pitchFamily="2" charset="-122"/>
              </a:rPr>
              <a:t>）和图像编码器（</a:t>
            </a:r>
            <a:r>
              <a:rPr lang="en-US" altLang="zh-CN" sz="1800" kern="100" dirty="0">
                <a:solidFill>
                  <a:srgbClr val="FF0000"/>
                </a:solidFill>
                <a:effectLst/>
                <a:latin typeface="Times New Roman" panose="02020603050405020304" pitchFamily="18" charset="0"/>
                <a:ea typeface="宋体" panose="02010600030101010101" pitchFamily="2" charset="-122"/>
              </a:rPr>
              <a:t>Image encoder</a:t>
            </a:r>
            <a:r>
              <a:rPr lang="zh-CN" altLang="zh-CN" sz="1800" kern="100" dirty="0">
                <a:solidFill>
                  <a:srgbClr val="FF0000"/>
                </a:solidFill>
                <a:effectLst/>
                <a:latin typeface="Times New Roman" panose="02020603050405020304" pitchFamily="18" charset="0"/>
                <a:ea typeface="宋体" panose="02010600030101010101" pitchFamily="2" charset="-122"/>
              </a:rPr>
              <a:t>）组成</a:t>
            </a:r>
            <a:r>
              <a:rPr lang="zh-CN" altLang="zh-CN" sz="1800" kern="100" dirty="0">
                <a:effectLst/>
                <a:latin typeface="Times New Roman" panose="02020603050405020304" pitchFamily="18" charset="0"/>
                <a:ea typeface="宋体" panose="02010600030101010101" pitchFamily="2" charset="-122"/>
              </a:rPr>
              <a:t>。文本编码器基于</a:t>
            </a:r>
            <a:r>
              <a:rPr lang="en-US" altLang="zh-CN" sz="1800" kern="100" dirty="0">
                <a:effectLst/>
                <a:latin typeface="Times New Roman" panose="02020603050405020304" pitchFamily="18" charset="0"/>
                <a:ea typeface="宋体" panose="02010600030101010101" pitchFamily="2" charset="-122"/>
              </a:rPr>
              <a:t>Transformer</a:t>
            </a:r>
            <a:r>
              <a:rPr lang="zh-CN" altLang="zh-CN" sz="1800" kern="100" dirty="0">
                <a:effectLst/>
                <a:latin typeface="Times New Roman" panose="02020603050405020304" pitchFamily="18" charset="0"/>
                <a:ea typeface="宋体" panose="02010600030101010101" pitchFamily="2" charset="-122"/>
              </a:rPr>
              <a:t>模型，用以捕捉文本的上下文信息，将输入的文本序列转化为一个固定维度的向量；图像编码器用以捕捉图像中的不同特征信息，将输入的图像转化为一个固定维度向量。之后，</a:t>
            </a:r>
            <a:r>
              <a:rPr lang="zh-CN" altLang="zh-CN" sz="1800" kern="100" dirty="0">
                <a:solidFill>
                  <a:srgbClr val="FF0000"/>
                </a:solidFill>
                <a:effectLst/>
                <a:latin typeface="Times New Roman" panose="02020603050405020304" pitchFamily="18" charset="0"/>
                <a:ea typeface="宋体" panose="02010600030101010101" pitchFamily="2" charset="-122"/>
              </a:rPr>
              <a:t>为了便于比较图片向量与文本向量，</a:t>
            </a:r>
            <a:r>
              <a:rPr lang="en-US" altLang="zh-CN" sz="1800" kern="100" dirty="0">
                <a:solidFill>
                  <a:srgbClr val="FF0000"/>
                </a:solidFill>
                <a:effectLst/>
                <a:latin typeface="Times New Roman" panose="02020603050405020304" pitchFamily="18" charset="0"/>
                <a:ea typeface="宋体" panose="02010600030101010101" pitchFamily="2" charset="-122"/>
              </a:rPr>
              <a:t>CLIP</a:t>
            </a:r>
            <a:r>
              <a:rPr lang="zh-CN" altLang="zh-CN" sz="1800" kern="100" dirty="0">
                <a:solidFill>
                  <a:srgbClr val="FF0000"/>
                </a:solidFill>
                <a:effectLst/>
                <a:latin typeface="Times New Roman" panose="02020603050405020304" pitchFamily="18" charset="0"/>
                <a:ea typeface="宋体" panose="02010600030101010101" pitchFamily="2" charset="-122"/>
              </a:rPr>
              <a:t>将它们映射到联合多模态空间</a:t>
            </a:r>
            <a:r>
              <a:rPr lang="zh-CN" altLang="zh-CN"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Joint Multimodal Space</a:t>
            </a:r>
            <a:r>
              <a:rPr lang="zh-CN" altLang="zh-CN" sz="1800" kern="100" dirty="0">
                <a:effectLst/>
                <a:latin typeface="Times New Roman" panose="02020603050405020304" pitchFamily="18" charset="0"/>
                <a:ea typeface="宋体" panose="02010600030101010101" pitchFamily="2" charset="-122"/>
              </a:rPr>
              <a:t>）。最后，通过</a:t>
            </a:r>
            <a:r>
              <a:rPr lang="zh-CN" altLang="zh-CN" sz="1800" kern="100" dirty="0">
                <a:solidFill>
                  <a:srgbClr val="FF0000"/>
                </a:solidFill>
                <a:effectLst/>
                <a:latin typeface="Times New Roman" panose="02020603050405020304" pitchFamily="18" charset="0"/>
                <a:ea typeface="宋体" panose="02010600030101010101" pitchFamily="2" charset="-122"/>
              </a:rPr>
              <a:t>计算图片向量与文本向量之间的余弦相似度</a:t>
            </a:r>
            <a:r>
              <a:rPr lang="zh-CN" altLang="zh-CN"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CLIP</a:t>
            </a:r>
            <a:r>
              <a:rPr lang="zh-CN" altLang="zh-CN" sz="1800" kern="100" dirty="0">
                <a:effectLst/>
                <a:latin typeface="Times New Roman" panose="02020603050405020304" pitchFamily="18" charset="0"/>
                <a:ea typeface="宋体" panose="02010600030101010101" pitchFamily="2" charset="-122"/>
              </a:rPr>
              <a:t>使用对比学习训练模型。</a:t>
            </a:r>
          </a:p>
        </p:txBody>
      </p:sp>
      <p:pic>
        <p:nvPicPr>
          <p:cNvPr id="5" name="图片 4">
            <a:extLst>
              <a:ext uri="{FF2B5EF4-FFF2-40B4-BE49-F238E27FC236}">
                <a16:creationId xmlns:a16="http://schemas.microsoft.com/office/drawing/2014/main" id="{2F44B362-0E92-7EF0-C617-C0A214AEC4CC}"/>
              </a:ext>
            </a:extLst>
          </p:cNvPr>
          <p:cNvPicPr>
            <a:picLocks noChangeAspect="1"/>
          </p:cNvPicPr>
          <p:nvPr/>
        </p:nvPicPr>
        <p:blipFill>
          <a:blip r:embed="rId3"/>
          <a:stretch>
            <a:fillRect/>
          </a:stretch>
        </p:blipFill>
        <p:spPr>
          <a:xfrm>
            <a:off x="3747638" y="3838331"/>
            <a:ext cx="7844286" cy="2764177"/>
          </a:xfrm>
          <a:prstGeom prst="rect">
            <a:avLst/>
          </a:prstGeom>
        </p:spPr>
      </p:pic>
    </p:spTree>
    <p:extLst>
      <p:ext uri="{BB962C8B-B14F-4D97-AF65-F5344CB8AC3E}">
        <p14:creationId xmlns:p14="http://schemas.microsoft.com/office/powerpoint/2010/main" val="1484777102"/>
      </p:ext>
    </p:extLst>
  </p:cSld>
  <p:clrMapOvr>
    <a:masterClrMapping/>
  </p:clrMapOvr>
  <p:transition spd="slow">
    <p:push dir="u"/>
  </p:transition>
</p:sld>
</file>

<file path=ppt/theme/theme1.xml><?xml version="1.0" encoding="utf-8"?>
<a:theme xmlns:a="http://schemas.openxmlformats.org/drawingml/2006/main" name="Office 主题">
  <a:themeElements>
    <a:clrScheme name="自定义 4">
      <a:dk1>
        <a:sysClr val="windowText" lastClr="000000"/>
      </a:dk1>
      <a:lt1>
        <a:sysClr val="window" lastClr="FFFFFF"/>
      </a:lt1>
      <a:dk2>
        <a:srgbClr val="44546A"/>
      </a:dk2>
      <a:lt2>
        <a:srgbClr val="E7E6E6"/>
      </a:lt2>
      <a:accent1>
        <a:srgbClr val="0070C0"/>
      </a:accent1>
      <a:accent2>
        <a:srgbClr val="07C1CC"/>
      </a:accent2>
      <a:accent3>
        <a:srgbClr val="839192"/>
      </a:accent3>
      <a:accent4>
        <a:srgbClr val="156595"/>
      </a:accent4>
      <a:accent5>
        <a:srgbClr val="FBD78D"/>
      </a:accent5>
      <a:accent6>
        <a:srgbClr val="F2523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1529</TotalTime>
  <Words>3579</Words>
  <Application>Microsoft Office PowerPoint</Application>
  <PresentationFormat>宽屏</PresentationFormat>
  <Paragraphs>388</Paragraphs>
  <Slides>40</Slides>
  <Notes>35</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40</vt:i4>
      </vt:variant>
    </vt:vector>
  </HeadingPairs>
  <TitlesOfParts>
    <vt:vector size="49" baseType="lpstr">
      <vt:lpstr>微软雅黑</vt:lpstr>
      <vt:lpstr>Arial</vt:lpstr>
      <vt:lpstr>Calibri</vt:lpstr>
      <vt:lpstr>Cambria Math</vt:lpstr>
      <vt:lpstr>Segoe UI</vt:lpstr>
      <vt:lpstr>Sitka Banner</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mycomputer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chenjiawei</dc:creator>
  <cp:lastModifiedBy>修 曾琪</cp:lastModifiedBy>
  <cp:revision>1032</cp:revision>
  <dcterms:created xsi:type="dcterms:W3CDTF">2016-05-11T01:57:00Z</dcterms:created>
  <dcterms:modified xsi:type="dcterms:W3CDTF">2023-06-02T08:04:17Z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